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304"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6" r:id="rId18"/>
    <p:sldId id="271" r:id="rId19"/>
    <p:sldId id="272" r:id="rId20"/>
    <p:sldId id="273" r:id="rId21"/>
    <p:sldId id="274" r:id="rId22"/>
    <p:sldId id="275" r:id="rId23"/>
    <p:sldId id="284" r:id="rId24"/>
    <p:sldId id="280" r:id="rId25"/>
    <p:sldId id="281" r:id="rId26"/>
    <p:sldId id="297" r:id="rId27"/>
    <p:sldId id="282" r:id="rId28"/>
    <p:sldId id="302" r:id="rId29"/>
    <p:sldId id="283" r:id="rId30"/>
    <p:sldId id="285" r:id="rId31"/>
    <p:sldId id="286" r:id="rId32"/>
    <p:sldId id="287" r:id="rId33"/>
    <p:sldId id="288" r:id="rId34"/>
    <p:sldId id="289" r:id="rId35"/>
    <p:sldId id="290" r:id="rId36"/>
    <p:sldId id="291" r:id="rId37"/>
    <p:sldId id="299" r:id="rId38"/>
    <p:sldId id="300" r:id="rId39"/>
    <p:sldId id="301" r:id="rId40"/>
    <p:sldId id="292" r:id="rId41"/>
    <p:sldId id="303" r:id="rId42"/>
    <p:sldId id="293" r:id="rId43"/>
    <p:sldId id="294" r:id="rId44"/>
    <p:sldId id="277" r:id="rId45"/>
    <p:sldId id="278" r:id="rId46"/>
    <p:sldId id="279" r:id="rId47"/>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6" d="100"/>
          <a:sy n="56" d="100"/>
        </p:scale>
        <p:origin x="610" y="4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79151" y="412210"/>
            <a:ext cx="17579340" cy="1174049"/>
          </a:xfrm>
          <a:prstGeom prst="rect">
            <a:avLst/>
          </a:prstGeom>
        </p:spPr>
        <p:txBody>
          <a:bodyPr wrap="square" lIns="0" tIns="0" rIns="0" bIns="0">
            <a:spAutoFit/>
          </a:bodyPr>
          <a:lstStyle>
            <a:lvl1pPr>
              <a:defRPr sz="7000" b="0" i="0">
                <a:solidFill>
                  <a:schemeClr val="bg1"/>
                </a:solidFill>
                <a:latin typeface="Trebuchet MS"/>
                <a:cs typeface="Trebuchet MS"/>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6000" b="0" i="0">
                <a:solidFill>
                  <a:srgbClr val="CCDAFF"/>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00" b="0"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6000" b="0" i="0">
                <a:solidFill>
                  <a:srgbClr val="CCDAFF"/>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00" b="0" i="0">
                <a:solidFill>
                  <a:schemeClr val="bg1"/>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00" b="0"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3345"/>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0" y="1290995"/>
            <a:ext cx="4827849" cy="2505074"/>
          </a:xfrm>
          <a:prstGeom prst="rect">
            <a:avLst/>
          </a:prstGeom>
        </p:spPr>
      </p:pic>
      <p:sp>
        <p:nvSpPr>
          <p:cNvPr id="18" name="bg object 18"/>
          <p:cNvSpPr/>
          <p:nvPr/>
        </p:nvSpPr>
        <p:spPr>
          <a:xfrm>
            <a:off x="17259268" y="1028669"/>
            <a:ext cx="0" cy="5786755"/>
          </a:xfrm>
          <a:custGeom>
            <a:avLst/>
            <a:gdLst/>
            <a:ahLst/>
            <a:cxnLst/>
            <a:rect l="l" t="t" r="r" b="b"/>
            <a:pathLst>
              <a:path h="5786755">
                <a:moveTo>
                  <a:pt x="0" y="5786475"/>
                </a:moveTo>
                <a:lnTo>
                  <a:pt x="0" y="0"/>
                </a:lnTo>
              </a:path>
            </a:pathLst>
          </a:custGeom>
          <a:ln w="38100">
            <a:solidFill>
              <a:srgbClr val="FFFFFF"/>
            </a:solidFill>
          </a:ln>
        </p:spPr>
        <p:txBody>
          <a:bodyPr wrap="square" lIns="0" tIns="0" rIns="0" bIns="0" rtlCol="0"/>
          <a:lstStyle/>
          <a:p>
            <a:endParaRPr/>
          </a:p>
        </p:txBody>
      </p:sp>
      <p:sp>
        <p:nvSpPr>
          <p:cNvPr id="19" name="bg object 19"/>
          <p:cNvSpPr/>
          <p:nvPr/>
        </p:nvSpPr>
        <p:spPr>
          <a:xfrm>
            <a:off x="1047682" y="4234144"/>
            <a:ext cx="0" cy="5006340"/>
          </a:xfrm>
          <a:custGeom>
            <a:avLst/>
            <a:gdLst/>
            <a:ahLst/>
            <a:cxnLst/>
            <a:rect l="l" t="t" r="r" b="b"/>
            <a:pathLst>
              <a:path h="5006340">
                <a:moveTo>
                  <a:pt x="0" y="5006263"/>
                </a:moveTo>
                <a:lnTo>
                  <a:pt x="0" y="0"/>
                </a:lnTo>
              </a:path>
            </a:pathLst>
          </a:custGeom>
          <a:ln w="38100">
            <a:solidFill>
              <a:srgbClr val="FFFFFF"/>
            </a:solidFill>
          </a:ln>
        </p:spPr>
        <p:txBody>
          <a:bodyPr wrap="square" lIns="0" tIns="0" rIns="0" bIns="0" rtlCol="0"/>
          <a:lstStyle/>
          <a:p>
            <a:endParaRPr/>
          </a:p>
        </p:txBody>
      </p:sp>
      <p:sp>
        <p:nvSpPr>
          <p:cNvPr id="20" name="bg object 20"/>
          <p:cNvSpPr/>
          <p:nvPr/>
        </p:nvSpPr>
        <p:spPr>
          <a:xfrm>
            <a:off x="1028700" y="9221419"/>
            <a:ext cx="9897745" cy="0"/>
          </a:xfrm>
          <a:custGeom>
            <a:avLst/>
            <a:gdLst/>
            <a:ahLst/>
            <a:cxnLst/>
            <a:rect l="l" t="t" r="r" b="b"/>
            <a:pathLst>
              <a:path w="9897745">
                <a:moveTo>
                  <a:pt x="0" y="0"/>
                </a:moveTo>
                <a:lnTo>
                  <a:pt x="9897237" y="0"/>
                </a:lnTo>
              </a:path>
            </a:pathLst>
          </a:custGeom>
          <a:ln w="38100">
            <a:solidFill>
              <a:srgbClr val="FFFFFF"/>
            </a:solidFill>
          </a:ln>
        </p:spPr>
        <p:txBody>
          <a:bodyPr wrap="square" lIns="0" tIns="0" rIns="0" bIns="0" rtlCol="0"/>
          <a:lstStyle/>
          <a:p>
            <a:endParaRPr/>
          </a:p>
        </p:txBody>
      </p:sp>
      <p:pic>
        <p:nvPicPr>
          <p:cNvPr id="21" name="bg object 21"/>
          <p:cNvPicPr/>
          <p:nvPr/>
        </p:nvPicPr>
        <p:blipFill>
          <a:blip r:embed="rId3" cstate="print"/>
          <a:stretch>
            <a:fillRect/>
          </a:stretch>
        </p:blipFill>
        <p:spPr>
          <a:xfrm>
            <a:off x="10925921" y="5660318"/>
            <a:ext cx="6819899" cy="4626680"/>
          </a:xfrm>
          <a:prstGeom prst="rect">
            <a:avLst/>
          </a:prstGeom>
        </p:spPr>
      </p:pic>
      <p:pic>
        <p:nvPicPr>
          <p:cNvPr id="22" name="bg object 22"/>
          <p:cNvPicPr/>
          <p:nvPr/>
        </p:nvPicPr>
        <p:blipFill>
          <a:blip r:embed="rId4" cstate="print"/>
          <a:stretch>
            <a:fillRect/>
          </a:stretch>
        </p:blipFill>
        <p:spPr>
          <a:xfrm>
            <a:off x="3044951" y="0"/>
            <a:ext cx="7830311" cy="5794247"/>
          </a:xfrm>
          <a:prstGeom prst="rect">
            <a:avLst/>
          </a:prstGeom>
        </p:spPr>
      </p:pic>
      <p:pic>
        <p:nvPicPr>
          <p:cNvPr id="23" name="bg object 23"/>
          <p:cNvPicPr/>
          <p:nvPr/>
        </p:nvPicPr>
        <p:blipFill>
          <a:blip r:embed="rId5" cstate="print"/>
          <a:stretch>
            <a:fillRect/>
          </a:stretch>
        </p:blipFill>
        <p:spPr>
          <a:xfrm>
            <a:off x="4606198" y="4532665"/>
            <a:ext cx="133350" cy="133350"/>
          </a:xfrm>
          <a:prstGeom prst="rect">
            <a:avLst/>
          </a:prstGeom>
        </p:spPr>
      </p:pic>
      <p:pic>
        <p:nvPicPr>
          <p:cNvPr id="24" name="bg object 24"/>
          <p:cNvPicPr/>
          <p:nvPr/>
        </p:nvPicPr>
        <p:blipFill>
          <a:blip r:embed="rId5" cstate="print"/>
          <a:stretch>
            <a:fillRect/>
          </a:stretch>
        </p:blipFill>
        <p:spPr>
          <a:xfrm>
            <a:off x="4606198" y="5075590"/>
            <a:ext cx="133350" cy="133350"/>
          </a:xfrm>
          <a:prstGeom prst="rect">
            <a:avLst/>
          </a:prstGeom>
        </p:spPr>
      </p:pic>
      <p:pic>
        <p:nvPicPr>
          <p:cNvPr id="25" name="bg object 25"/>
          <p:cNvPicPr/>
          <p:nvPr/>
        </p:nvPicPr>
        <p:blipFill>
          <a:blip r:embed="rId6" cstate="print"/>
          <a:stretch>
            <a:fillRect/>
          </a:stretch>
        </p:blipFill>
        <p:spPr>
          <a:xfrm>
            <a:off x="4606198" y="5618515"/>
            <a:ext cx="133350" cy="133350"/>
          </a:xfrm>
          <a:prstGeom prst="rect">
            <a:avLst/>
          </a:prstGeom>
        </p:spPr>
      </p:pic>
      <p:pic>
        <p:nvPicPr>
          <p:cNvPr id="26" name="bg object 26"/>
          <p:cNvPicPr/>
          <p:nvPr/>
        </p:nvPicPr>
        <p:blipFill>
          <a:blip r:embed="rId6" cstate="print"/>
          <a:stretch>
            <a:fillRect/>
          </a:stretch>
        </p:blipFill>
        <p:spPr>
          <a:xfrm>
            <a:off x="4606198" y="6161440"/>
            <a:ext cx="133350" cy="133350"/>
          </a:xfrm>
          <a:prstGeom prst="rect">
            <a:avLst/>
          </a:prstGeom>
        </p:spPr>
      </p:pic>
      <p:pic>
        <p:nvPicPr>
          <p:cNvPr id="27" name="bg object 27"/>
          <p:cNvPicPr/>
          <p:nvPr/>
        </p:nvPicPr>
        <p:blipFill>
          <a:blip r:embed="rId6" cstate="print"/>
          <a:stretch>
            <a:fillRect/>
          </a:stretch>
        </p:blipFill>
        <p:spPr>
          <a:xfrm>
            <a:off x="4606198" y="6704365"/>
            <a:ext cx="133350" cy="133350"/>
          </a:xfrm>
          <a:prstGeom prst="rect">
            <a:avLst/>
          </a:prstGeom>
        </p:spPr>
      </p:pic>
      <p:pic>
        <p:nvPicPr>
          <p:cNvPr id="28" name="bg object 28"/>
          <p:cNvPicPr/>
          <p:nvPr/>
        </p:nvPicPr>
        <p:blipFill>
          <a:blip r:embed="rId6" cstate="print"/>
          <a:stretch>
            <a:fillRect/>
          </a:stretch>
        </p:blipFill>
        <p:spPr>
          <a:xfrm>
            <a:off x="4606198" y="7247290"/>
            <a:ext cx="133350" cy="133350"/>
          </a:xfrm>
          <a:prstGeom prst="rect">
            <a:avLst/>
          </a:prstGeom>
        </p:spPr>
      </p:pic>
      <p:pic>
        <p:nvPicPr>
          <p:cNvPr id="29" name="bg object 29"/>
          <p:cNvPicPr/>
          <p:nvPr/>
        </p:nvPicPr>
        <p:blipFill>
          <a:blip r:embed="rId6" cstate="print"/>
          <a:stretch>
            <a:fillRect/>
          </a:stretch>
        </p:blipFill>
        <p:spPr>
          <a:xfrm>
            <a:off x="4606198" y="7790215"/>
            <a:ext cx="133350" cy="133350"/>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3345"/>
          </a:solidFill>
        </p:spPr>
        <p:txBody>
          <a:bodyPr wrap="square" lIns="0" tIns="0" rIns="0" bIns="0" rtlCol="0"/>
          <a:lstStyle/>
          <a:p>
            <a:endParaRPr/>
          </a:p>
        </p:txBody>
      </p:sp>
      <p:sp>
        <p:nvSpPr>
          <p:cNvPr id="2" name="Holder 2"/>
          <p:cNvSpPr>
            <a:spLocks noGrp="1"/>
          </p:cNvSpPr>
          <p:nvPr>
            <p:ph type="title"/>
          </p:nvPr>
        </p:nvSpPr>
        <p:spPr>
          <a:xfrm>
            <a:off x="3134085" y="258529"/>
            <a:ext cx="11720194" cy="1092200"/>
          </a:xfrm>
          <a:prstGeom prst="rect">
            <a:avLst/>
          </a:prstGeom>
        </p:spPr>
        <p:txBody>
          <a:bodyPr wrap="square" lIns="0" tIns="0" rIns="0" bIns="0">
            <a:spAutoFit/>
          </a:bodyPr>
          <a:lstStyle>
            <a:lvl1pPr>
              <a:defRPr sz="7000" b="0"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2477267" y="3031497"/>
            <a:ext cx="12312015" cy="4292600"/>
          </a:xfrm>
          <a:prstGeom prst="rect">
            <a:avLst/>
          </a:prstGeom>
        </p:spPr>
        <p:txBody>
          <a:bodyPr wrap="square" lIns="0" tIns="0" rIns="0" bIns="0">
            <a:spAutoFit/>
          </a:bodyPr>
          <a:lstStyle>
            <a:lvl1pPr>
              <a:defRPr sz="6000" b="0" i="0">
                <a:solidFill>
                  <a:srgbClr val="CCDAFF"/>
                </a:solidFill>
                <a:latin typeface="Arial MT"/>
                <a:cs typeface="Arial MT"/>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5/14/2024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8000" cy="10286999"/>
            </a:xfrm>
            <a:prstGeom prst="rect">
              <a:avLst/>
            </a:prstGeom>
          </p:spPr>
        </p:pic>
        <p:sp>
          <p:nvSpPr>
            <p:cNvPr id="4" name="object 4"/>
            <p:cNvSpPr/>
            <p:nvPr/>
          </p:nvSpPr>
          <p:spPr>
            <a:xfrm>
              <a:off x="1029435" y="1028838"/>
              <a:ext cx="939800" cy="966469"/>
            </a:xfrm>
            <a:custGeom>
              <a:avLst/>
              <a:gdLst/>
              <a:ahLst/>
              <a:cxnLst/>
              <a:rect l="l" t="t" r="r" b="b"/>
              <a:pathLst>
                <a:path w="939800" h="966469">
                  <a:moveTo>
                    <a:pt x="761534" y="354329"/>
                  </a:moveTo>
                  <a:lnTo>
                    <a:pt x="727285" y="349249"/>
                  </a:lnTo>
                  <a:lnTo>
                    <a:pt x="695461" y="334009"/>
                  </a:lnTo>
                  <a:lnTo>
                    <a:pt x="643477" y="298449"/>
                  </a:lnTo>
                  <a:lnTo>
                    <a:pt x="597360" y="298449"/>
                  </a:lnTo>
                  <a:lnTo>
                    <a:pt x="580624" y="295909"/>
                  </a:lnTo>
                  <a:lnTo>
                    <a:pt x="565332" y="290829"/>
                  </a:lnTo>
                  <a:lnTo>
                    <a:pt x="551925" y="281939"/>
                  </a:lnTo>
                  <a:lnTo>
                    <a:pt x="540845" y="269239"/>
                  </a:lnTo>
                  <a:lnTo>
                    <a:pt x="625825" y="269239"/>
                  </a:lnTo>
                  <a:lnTo>
                    <a:pt x="625825" y="85089"/>
                  </a:lnTo>
                  <a:lnTo>
                    <a:pt x="540845" y="85089"/>
                  </a:lnTo>
                  <a:lnTo>
                    <a:pt x="551925" y="72389"/>
                  </a:lnTo>
                  <a:lnTo>
                    <a:pt x="565332" y="63499"/>
                  </a:lnTo>
                  <a:lnTo>
                    <a:pt x="580624" y="58419"/>
                  </a:lnTo>
                  <a:lnTo>
                    <a:pt x="597360" y="55879"/>
                  </a:lnTo>
                  <a:lnTo>
                    <a:pt x="643477" y="55879"/>
                  </a:lnTo>
                  <a:lnTo>
                    <a:pt x="695461" y="20319"/>
                  </a:lnTo>
                  <a:lnTo>
                    <a:pt x="710935" y="11429"/>
                  </a:lnTo>
                  <a:lnTo>
                    <a:pt x="727274" y="5079"/>
                  </a:lnTo>
                  <a:lnTo>
                    <a:pt x="744218" y="1269"/>
                  </a:lnTo>
                  <a:lnTo>
                    <a:pt x="761509" y="0"/>
                  </a:lnTo>
                  <a:lnTo>
                    <a:pt x="778886" y="0"/>
                  </a:lnTo>
                  <a:lnTo>
                    <a:pt x="796084" y="2539"/>
                  </a:lnTo>
                  <a:lnTo>
                    <a:pt x="812840" y="8889"/>
                  </a:lnTo>
                  <a:lnTo>
                    <a:pt x="823542" y="13969"/>
                  </a:lnTo>
                  <a:lnTo>
                    <a:pt x="762010" y="13969"/>
                  </a:lnTo>
                  <a:lnTo>
                    <a:pt x="746684" y="15239"/>
                  </a:lnTo>
                  <a:lnTo>
                    <a:pt x="731658" y="19049"/>
                  </a:lnTo>
                  <a:lnTo>
                    <a:pt x="717165" y="24129"/>
                  </a:lnTo>
                  <a:lnTo>
                    <a:pt x="703438" y="33019"/>
                  </a:lnTo>
                  <a:lnTo>
                    <a:pt x="654291" y="66039"/>
                  </a:lnTo>
                  <a:lnTo>
                    <a:pt x="654291" y="160019"/>
                  </a:lnTo>
                  <a:lnTo>
                    <a:pt x="679870" y="160019"/>
                  </a:lnTo>
                  <a:lnTo>
                    <a:pt x="654291" y="176529"/>
                  </a:lnTo>
                  <a:lnTo>
                    <a:pt x="654291" y="177799"/>
                  </a:lnTo>
                  <a:lnTo>
                    <a:pt x="679870" y="194309"/>
                  </a:lnTo>
                  <a:lnTo>
                    <a:pt x="654291" y="194309"/>
                  </a:lnTo>
                  <a:lnTo>
                    <a:pt x="654291" y="288289"/>
                  </a:lnTo>
                  <a:lnTo>
                    <a:pt x="703466" y="321309"/>
                  </a:lnTo>
                  <a:lnTo>
                    <a:pt x="731679" y="335279"/>
                  </a:lnTo>
                  <a:lnTo>
                    <a:pt x="762025" y="340359"/>
                  </a:lnTo>
                  <a:lnTo>
                    <a:pt x="822955" y="340359"/>
                  </a:lnTo>
                  <a:lnTo>
                    <a:pt x="796111" y="351789"/>
                  </a:lnTo>
                  <a:lnTo>
                    <a:pt x="761534" y="354329"/>
                  </a:lnTo>
                  <a:close/>
                </a:path>
                <a:path w="939800" h="966469">
                  <a:moveTo>
                    <a:pt x="922313" y="119379"/>
                  </a:moveTo>
                  <a:lnTo>
                    <a:pt x="906534" y="119379"/>
                  </a:lnTo>
                  <a:lnTo>
                    <a:pt x="922489" y="87629"/>
                  </a:lnTo>
                  <a:lnTo>
                    <a:pt x="821721" y="29209"/>
                  </a:lnTo>
                  <a:lnTo>
                    <a:pt x="807488" y="21589"/>
                  </a:lnTo>
                  <a:lnTo>
                    <a:pt x="792640" y="16509"/>
                  </a:lnTo>
                  <a:lnTo>
                    <a:pt x="777405" y="13969"/>
                  </a:lnTo>
                  <a:lnTo>
                    <a:pt x="823542" y="13969"/>
                  </a:lnTo>
                  <a:lnTo>
                    <a:pt x="828893" y="16509"/>
                  </a:lnTo>
                  <a:lnTo>
                    <a:pt x="937032" y="80009"/>
                  </a:lnTo>
                  <a:lnTo>
                    <a:pt x="938107" y="81279"/>
                  </a:lnTo>
                  <a:lnTo>
                    <a:pt x="939178" y="83819"/>
                  </a:lnTo>
                  <a:lnTo>
                    <a:pt x="939029" y="86359"/>
                  </a:lnTo>
                  <a:lnTo>
                    <a:pt x="922313" y="119379"/>
                  </a:lnTo>
                  <a:close/>
                </a:path>
                <a:path w="939800" h="966469">
                  <a:moveTo>
                    <a:pt x="211100" y="839469"/>
                  </a:moveTo>
                  <a:lnTo>
                    <a:pt x="181246" y="839469"/>
                  </a:lnTo>
                  <a:lnTo>
                    <a:pt x="235450" y="665479"/>
                  </a:lnTo>
                  <a:lnTo>
                    <a:pt x="237911" y="660399"/>
                  </a:lnTo>
                  <a:lnTo>
                    <a:pt x="240679" y="655319"/>
                  </a:lnTo>
                  <a:lnTo>
                    <a:pt x="106439" y="320039"/>
                  </a:lnTo>
                  <a:lnTo>
                    <a:pt x="63897" y="299719"/>
                  </a:lnTo>
                  <a:lnTo>
                    <a:pt x="30187" y="266699"/>
                  </a:lnTo>
                  <a:lnTo>
                    <a:pt x="7994" y="224789"/>
                  </a:lnTo>
                  <a:lnTo>
                    <a:pt x="0" y="176529"/>
                  </a:lnTo>
                  <a:lnTo>
                    <a:pt x="7632" y="129539"/>
                  </a:lnTo>
                  <a:lnTo>
                    <a:pt x="28866" y="88899"/>
                  </a:lnTo>
                  <a:lnTo>
                    <a:pt x="61209" y="57149"/>
                  </a:lnTo>
                  <a:lnTo>
                    <a:pt x="102168" y="35559"/>
                  </a:lnTo>
                  <a:lnTo>
                    <a:pt x="149249" y="27939"/>
                  </a:lnTo>
                  <a:lnTo>
                    <a:pt x="183657" y="31749"/>
                  </a:lnTo>
                  <a:lnTo>
                    <a:pt x="215232" y="43179"/>
                  </a:lnTo>
                  <a:lnTo>
                    <a:pt x="235109" y="55879"/>
                  </a:lnTo>
                  <a:lnTo>
                    <a:pt x="149249" y="55879"/>
                  </a:lnTo>
                  <a:lnTo>
                    <a:pt x="102217" y="66039"/>
                  </a:lnTo>
                  <a:lnTo>
                    <a:pt x="63827" y="91439"/>
                  </a:lnTo>
                  <a:lnTo>
                    <a:pt x="37951" y="129539"/>
                  </a:lnTo>
                  <a:lnTo>
                    <a:pt x="28465" y="176529"/>
                  </a:lnTo>
                  <a:lnTo>
                    <a:pt x="35335" y="217169"/>
                  </a:lnTo>
                  <a:lnTo>
                    <a:pt x="54372" y="251459"/>
                  </a:lnTo>
                  <a:lnTo>
                    <a:pt x="83216" y="278129"/>
                  </a:lnTo>
                  <a:lnTo>
                    <a:pt x="119505" y="293369"/>
                  </a:lnTo>
                  <a:lnTo>
                    <a:pt x="125083" y="294639"/>
                  </a:lnTo>
                  <a:lnTo>
                    <a:pt x="134627" y="297179"/>
                  </a:lnTo>
                  <a:lnTo>
                    <a:pt x="236439" y="297179"/>
                  </a:lnTo>
                  <a:lnTo>
                    <a:pt x="224078" y="306069"/>
                  </a:lnTo>
                  <a:lnTo>
                    <a:pt x="210907" y="312419"/>
                  </a:lnTo>
                  <a:lnTo>
                    <a:pt x="212939" y="317499"/>
                  </a:lnTo>
                  <a:lnTo>
                    <a:pt x="197674" y="317499"/>
                  </a:lnTo>
                  <a:lnTo>
                    <a:pt x="181863" y="322579"/>
                  </a:lnTo>
                  <a:lnTo>
                    <a:pt x="165400" y="325119"/>
                  </a:lnTo>
                  <a:lnTo>
                    <a:pt x="139437" y="325119"/>
                  </a:lnTo>
                  <a:lnTo>
                    <a:pt x="261416" y="631189"/>
                  </a:lnTo>
                  <a:lnTo>
                    <a:pt x="492616" y="631189"/>
                  </a:lnTo>
                  <a:lnTo>
                    <a:pt x="501369" y="640079"/>
                  </a:lnTo>
                  <a:lnTo>
                    <a:pt x="305993" y="640079"/>
                  </a:lnTo>
                  <a:lnTo>
                    <a:pt x="305113" y="641349"/>
                  </a:lnTo>
                  <a:lnTo>
                    <a:pt x="300809" y="641349"/>
                  </a:lnTo>
                  <a:lnTo>
                    <a:pt x="298026" y="642619"/>
                  </a:lnTo>
                  <a:lnTo>
                    <a:pt x="296915" y="642619"/>
                  </a:lnTo>
                  <a:lnTo>
                    <a:pt x="294409" y="643889"/>
                  </a:lnTo>
                  <a:lnTo>
                    <a:pt x="293030" y="643889"/>
                  </a:lnTo>
                  <a:lnTo>
                    <a:pt x="286833" y="647699"/>
                  </a:lnTo>
                  <a:lnTo>
                    <a:pt x="282338" y="650239"/>
                  </a:lnTo>
                  <a:lnTo>
                    <a:pt x="277828" y="654049"/>
                  </a:lnTo>
                  <a:lnTo>
                    <a:pt x="277318" y="654049"/>
                  </a:lnTo>
                  <a:lnTo>
                    <a:pt x="275492" y="656589"/>
                  </a:lnTo>
                  <a:lnTo>
                    <a:pt x="274211" y="657859"/>
                  </a:lnTo>
                  <a:lnTo>
                    <a:pt x="272549" y="659129"/>
                  </a:lnTo>
                  <a:lnTo>
                    <a:pt x="270515" y="661669"/>
                  </a:lnTo>
                  <a:lnTo>
                    <a:pt x="269328" y="662939"/>
                  </a:lnTo>
                  <a:lnTo>
                    <a:pt x="265161" y="669289"/>
                  </a:lnTo>
                  <a:lnTo>
                    <a:pt x="262596" y="674369"/>
                  </a:lnTo>
                  <a:lnTo>
                    <a:pt x="211100" y="839469"/>
                  </a:lnTo>
                  <a:close/>
                </a:path>
                <a:path w="939800" h="966469">
                  <a:moveTo>
                    <a:pt x="236439" y="297179"/>
                  </a:moveTo>
                  <a:lnTo>
                    <a:pt x="164911" y="297179"/>
                  </a:lnTo>
                  <a:lnTo>
                    <a:pt x="166209" y="295909"/>
                  </a:lnTo>
                  <a:lnTo>
                    <a:pt x="171115" y="295909"/>
                  </a:lnTo>
                  <a:lnTo>
                    <a:pt x="174671" y="294639"/>
                  </a:lnTo>
                  <a:lnTo>
                    <a:pt x="180353" y="293369"/>
                  </a:lnTo>
                  <a:lnTo>
                    <a:pt x="185443" y="292099"/>
                  </a:lnTo>
                  <a:lnTo>
                    <a:pt x="189375" y="290829"/>
                  </a:lnTo>
                  <a:lnTo>
                    <a:pt x="193675" y="289559"/>
                  </a:lnTo>
                  <a:lnTo>
                    <a:pt x="194170" y="289559"/>
                  </a:lnTo>
                  <a:lnTo>
                    <a:pt x="194644" y="288289"/>
                  </a:lnTo>
                  <a:lnTo>
                    <a:pt x="201305" y="285749"/>
                  </a:lnTo>
                  <a:lnTo>
                    <a:pt x="207745" y="281939"/>
                  </a:lnTo>
                  <a:lnTo>
                    <a:pt x="213952" y="279399"/>
                  </a:lnTo>
                  <a:lnTo>
                    <a:pt x="220169" y="274319"/>
                  </a:lnTo>
                  <a:lnTo>
                    <a:pt x="220663" y="274319"/>
                  </a:lnTo>
                  <a:lnTo>
                    <a:pt x="228438" y="267969"/>
                  </a:lnTo>
                  <a:lnTo>
                    <a:pt x="235645" y="260349"/>
                  </a:lnTo>
                  <a:lnTo>
                    <a:pt x="242268" y="253999"/>
                  </a:lnTo>
                  <a:lnTo>
                    <a:pt x="248295" y="245109"/>
                  </a:lnTo>
                  <a:lnTo>
                    <a:pt x="253016" y="238759"/>
                  </a:lnTo>
                  <a:lnTo>
                    <a:pt x="257241" y="231139"/>
                  </a:lnTo>
                  <a:lnTo>
                    <a:pt x="260919" y="222249"/>
                  </a:lnTo>
                  <a:lnTo>
                    <a:pt x="264001" y="214629"/>
                  </a:lnTo>
                  <a:lnTo>
                    <a:pt x="264650" y="212089"/>
                  </a:lnTo>
                  <a:lnTo>
                    <a:pt x="265176" y="210819"/>
                  </a:lnTo>
                  <a:lnTo>
                    <a:pt x="266564" y="205739"/>
                  </a:lnTo>
                  <a:lnTo>
                    <a:pt x="268350" y="196849"/>
                  </a:lnTo>
                  <a:lnTo>
                    <a:pt x="268641" y="194309"/>
                  </a:lnTo>
                  <a:lnTo>
                    <a:pt x="269307" y="189229"/>
                  </a:lnTo>
                  <a:lnTo>
                    <a:pt x="269778" y="184149"/>
                  </a:lnTo>
                  <a:lnTo>
                    <a:pt x="270005" y="180339"/>
                  </a:lnTo>
                  <a:lnTo>
                    <a:pt x="270005" y="172719"/>
                  </a:lnTo>
                  <a:lnTo>
                    <a:pt x="269775" y="170179"/>
                  </a:lnTo>
                  <a:lnTo>
                    <a:pt x="269312" y="163829"/>
                  </a:lnTo>
                  <a:lnTo>
                    <a:pt x="268660" y="160019"/>
                  </a:lnTo>
                  <a:lnTo>
                    <a:pt x="268366" y="157479"/>
                  </a:lnTo>
                  <a:lnTo>
                    <a:pt x="267674" y="153669"/>
                  </a:lnTo>
                  <a:lnTo>
                    <a:pt x="267303" y="152399"/>
                  </a:lnTo>
                  <a:lnTo>
                    <a:pt x="266557" y="148589"/>
                  </a:lnTo>
                  <a:lnTo>
                    <a:pt x="265236" y="143509"/>
                  </a:lnTo>
                  <a:lnTo>
                    <a:pt x="264728" y="142239"/>
                  </a:lnTo>
                  <a:lnTo>
                    <a:pt x="264085" y="139699"/>
                  </a:lnTo>
                  <a:lnTo>
                    <a:pt x="260874" y="130809"/>
                  </a:lnTo>
                  <a:lnTo>
                    <a:pt x="257030" y="123189"/>
                  </a:lnTo>
                  <a:lnTo>
                    <a:pt x="252586" y="114299"/>
                  </a:lnTo>
                  <a:lnTo>
                    <a:pt x="247572" y="106679"/>
                  </a:lnTo>
                  <a:lnTo>
                    <a:pt x="203350" y="68579"/>
                  </a:lnTo>
                  <a:lnTo>
                    <a:pt x="149249" y="55879"/>
                  </a:lnTo>
                  <a:lnTo>
                    <a:pt x="235109" y="55879"/>
                  </a:lnTo>
                  <a:lnTo>
                    <a:pt x="243060" y="60959"/>
                  </a:lnTo>
                  <a:lnTo>
                    <a:pt x="266225" y="85089"/>
                  </a:lnTo>
                  <a:lnTo>
                    <a:pt x="597360" y="85089"/>
                  </a:lnTo>
                  <a:lnTo>
                    <a:pt x="580670" y="87629"/>
                  </a:lnTo>
                  <a:lnTo>
                    <a:pt x="567105" y="96519"/>
                  </a:lnTo>
                  <a:lnTo>
                    <a:pt x="557993" y="110489"/>
                  </a:lnTo>
                  <a:lnTo>
                    <a:pt x="557481" y="113029"/>
                  </a:lnTo>
                  <a:lnTo>
                    <a:pt x="283877" y="113029"/>
                  </a:lnTo>
                  <a:lnTo>
                    <a:pt x="289472" y="126999"/>
                  </a:lnTo>
                  <a:lnTo>
                    <a:pt x="293756" y="140969"/>
                  </a:lnTo>
                  <a:lnTo>
                    <a:pt x="296658" y="154939"/>
                  </a:lnTo>
                  <a:lnTo>
                    <a:pt x="298110" y="170179"/>
                  </a:lnTo>
                  <a:lnTo>
                    <a:pt x="380436" y="170179"/>
                  </a:lnTo>
                  <a:lnTo>
                    <a:pt x="383263" y="173989"/>
                  </a:lnTo>
                  <a:lnTo>
                    <a:pt x="383970" y="175259"/>
                  </a:lnTo>
                  <a:lnTo>
                    <a:pt x="383970" y="179069"/>
                  </a:lnTo>
                  <a:lnTo>
                    <a:pt x="383263" y="180339"/>
                  </a:lnTo>
                  <a:lnTo>
                    <a:pt x="380436" y="184149"/>
                  </a:lnTo>
                  <a:lnTo>
                    <a:pt x="298082" y="184149"/>
                  </a:lnTo>
                  <a:lnTo>
                    <a:pt x="296587" y="199389"/>
                  </a:lnTo>
                  <a:lnTo>
                    <a:pt x="293646" y="213359"/>
                  </a:lnTo>
                  <a:lnTo>
                    <a:pt x="289322" y="227329"/>
                  </a:lnTo>
                  <a:lnTo>
                    <a:pt x="283682" y="241299"/>
                  </a:lnTo>
                  <a:lnTo>
                    <a:pt x="557481" y="241299"/>
                  </a:lnTo>
                  <a:lnTo>
                    <a:pt x="557993" y="243839"/>
                  </a:lnTo>
                  <a:lnTo>
                    <a:pt x="567105" y="257809"/>
                  </a:lnTo>
                  <a:lnTo>
                    <a:pt x="580670" y="266699"/>
                  </a:lnTo>
                  <a:lnTo>
                    <a:pt x="597360" y="269239"/>
                  </a:lnTo>
                  <a:lnTo>
                    <a:pt x="285684" y="269239"/>
                  </a:lnTo>
                  <a:lnTo>
                    <a:pt x="289240" y="278129"/>
                  </a:lnTo>
                  <a:lnTo>
                    <a:pt x="258441" y="278129"/>
                  </a:lnTo>
                  <a:lnTo>
                    <a:pt x="247918" y="288289"/>
                  </a:lnTo>
                  <a:lnTo>
                    <a:pt x="236439" y="297179"/>
                  </a:lnTo>
                  <a:close/>
                </a:path>
                <a:path w="939800" h="966469">
                  <a:moveTo>
                    <a:pt x="679870" y="160019"/>
                  </a:moveTo>
                  <a:lnTo>
                    <a:pt x="654291" y="160019"/>
                  </a:lnTo>
                  <a:lnTo>
                    <a:pt x="758748" y="91439"/>
                  </a:lnTo>
                  <a:lnTo>
                    <a:pt x="760490" y="91439"/>
                  </a:lnTo>
                  <a:lnTo>
                    <a:pt x="840151" y="106679"/>
                  </a:lnTo>
                  <a:lnTo>
                    <a:pt x="762510" y="106679"/>
                  </a:lnTo>
                  <a:lnTo>
                    <a:pt x="679870" y="160019"/>
                  </a:lnTo>
                  <a:close/>
                </a:path>
                <a:path w="939800" h="966469">
                  <a:moveTo>
                    <a:pt x="912674" y="134619"/>
                  </a:moveTo>
                  <a:lnTo>
                    <a:pt x="762510" y="106679"/>
                  </a:lnTo>
                  <a:lnTo>
                    <a:pt x="840151" y="106679"/>
                  </a:lnTo>
                  <a:lnTo>
                    <a:pt x="906534" y="119379"/>
                  </a:lnTo>
                  <a:lnTo>
                    <a:pt x="922313" y="119379"/>
                  </a:lnTo>
                  <a:lnTo>
                    <a:pt x="915240" y="133349"/>
                  </a:lnTo>
                  <a:lnTo>
                    <a:pt x="912674" y="134619"/>
                  </a:lnTo>
                  <a:close/>
                </a:path>
                <a:path w="939800" h="966469">
                  <a:moveTo>
                    <a:pt x="557481" y="241299"/>
                  </a:moveTo>
                  <a:lnTo>
                    <a:pt x="526196" y="241299"/>
                  </a:lnTo>
                  <a:lnTo>
                    <a:pt x="526196" y="113029"/>
                  </a:lnTo>
                  <a:lnTo>
                    <a:pt x="557481" y="113029"/>
                  </a:lnTo>
                  <a:lnTo>
                    <a:pt x="554661" y="126999"/>
                  </a:lnTo>
                  <a:lnTo>
                    <a:pt x="554661" y="227329"/>
                  </a:lnTo>
                  <a:lnTo>
                    <a:pt x="557481" y="241299"/>
                  </a:lnTo>
                  <a:close/>
                </a:path>
                <a:path w="939800" h="966469">
                  <a:moveTo>
                    <a:pt x="149027" y="227329"/>
                  </a:moveTo>
                  <a:lnTo>
                    <a:pt x="129683" y="223519"/>
                  </a:lnTo>
                  <a:lnTo>
                    <a:pt x="113843" y="212089"/>
                  </a:lnTo>
                  <a:lnTo>
                    <a:pt x="103142" y="196849"/>
                  </a:lnTo>
                  <a:lnTo>
                    <a:pt x="99212" y="176529"/>
                  </a:lnTo>
                  <a:lnTo>
                    <a:pt x="103142" y="157479"/>
                  </a:lnTo>
                  <a:lnTo>
                    <a:pt x="113843" y="142239"/>
                  </a:lnTo>
                  <a:lnTo>
                    <a:pt x="129683" y="130809"/>
                  </a:lnTo>
                  <a:lnTo>
                    <a:pt x="149027" y="126999"/>
                  </a:lnTo>
                  <a:lnTo>
                    <a:pt x="168371" y="130809"/>
                  </a:lnTo>
                  <a:lnTo>
                    <a:pt x="182450" y="140969"/>
                  </a:lnTo>
                  <a:lnTo>
                    <a:pt x="149027" y="140969"/>
                  </a:lnTo>
                  <a:lnTo>
                    <a:pt x="135165" y="144779"/>
                  </a:lnTo>
                  <a:lnTo>
                    <a:pt x="123856" y="152399"/>
                  </a:lnTo>
                  <a:lnTo>
                    <a:pt x="116237" y="163829"/>
                  </a:lnTo>
                  <a:lnTo>
                    <a:pt x="113445" y="176529"/>
                  </a:lnTo>
                  <a:lnTo>
                    <a:pt x="116237" y="190499"/>
                  </a:lnTo>
                  <a:lnTo>
                    <a:pt x="123856" y="201929"/>
                  </a:lnTo>
                  <a:lnTo>
                    <a:pt x="135165" y="209549"/>
                  </a:lnTo>
                  <a:lnTo>
                    <a:pt x="149027" y="212089"/>
                  </a:lnTo>
                  <a:lnTo>
                    <a:pt x="184210" y="212089"/>
                  </a:lnTo>
                  <a:lnTo>
                    <a:pt x="168371" y="223519"/>
                  </a:lnTo>
                  <a:lnTo>
                    <a:pt x="149027" y="227329"/>
                  </a:lnTo>
                  <a:close/>
                </a:path>
                <a:path w="939800" h="966469">
                  <a:moveTo>
                    <a:pt x="184210" y="212089"/>
                  </a:moveTo>
                  <a:lnTo>
                    <a:pt x="149027" y="212089"/>
                  </a:lnTo>
                  <a:lnTo>
                    <a:pt x="162889" y="209549"/>
                  </a:lnTo>
                  <a:lnTo>
                    <a:pt x="174198" y="201929"/>
                  </a:lnTo>
                  <a:lnTo>
                    <a:pt x="181816" y="190499"/>
                  </a:lnTo>
                  <a:lnTo>
                    <a:pt x="184609" y="176529"/>
                  </a:lnTo>
                  <a:lnTo>
                    <a:pt x="181816" y="163829"/>
                  </a:lnTo>
                  <a:lnTo>
                    <a:pt x="174198" y="152399"/>
                  </a:lnTo>
                  <a:lnTo>
                    <a:pt x="162889" y="144779"/>
                  </a:lnTo>
                  <a:lnTo>
                    <a:pt x="149027" y="140969"/>
                  </a:lnTo>
                  <a:lnTo>
                    <a:pt x="182450" y="140969"/>
                  </a:lnTo>
                  <a:lnTo>
                    <a:pt x="184210" y="142239"/>
                  </a:lnTo>
                  <a:lnTo>
                    <a:pt x="194911" y="157479"/>
                  </a:lnTo>
                  <a:lnTo>
                    <a:pt x="198842" y="176529"/>
                  </a:lnTo>
                  <a:lnTo>
                    <a:pt x="194911" y="196849"/>
                  </a:lnTo>
                  <a:lnTo>
                    <a:pt x="184210" y="212089"/>
                  </a:lnTo>
                  <a:close/>
                </a:path>
                <a:path w="939800" h="966469">
                  <a:moveTo>
                    <a:pt x="451600" y="184149"/>
                  </a:moveTo>
                  <a:lnTo>
                    <a:pt x="401532" y="184149"/>
                  </a:lnTo>
                  <a:lnTo>
                    <a:pt x="398705" y="180339"/>
                  </a:lnTo>
                  <a:lnTo>
                    <a:pt x="397998" y="179069"/>
                  </a:lnTo>
                  <a:lnTo>
                    <a:pt x="397998" y="175259"/>
                  </a:lnTo>
                  <a:lnTo>
                    <a:pt x="398705" y="173989"/>
                  </a:lnTo>
                  <a:lnTo>
                    <a:pt x="401532" y="170179"/>
                  </a:lnTo>
                  <a:lnTo>
                    <a:pt x="451600" y="170179"/>
                  </a:lnTo>
                  <a:lnTo>
                    <a:pt x="454427" y="173989"/>
                  </a:lnTo>
                  <a:lnTo>
                    <a:pt x="455134" y="175259"/>
                  </a:lnTo>
                  <a:lnTo>
                    <a:pt x="455134" y="179069"/>
                  </a:lnTo>
                  <a:lnTo>
                    <a:pt x="454427" y="180339"/>
                  </a:lnTo>
                  <a:lnTo>
                    <a:pt x="451600" y="184149"/>
                  </a:lnTo>
                  <a:close/>
                </a:path>
                <a:path w="939800" h="966469">
                  <a:moveTo>
                    <a:pt x="494297" y="184149"/>
                  </a:moveTo>
                  <a:lnTo>
                    <a:pt x="472696" y="184149"/>
                  </a:lnTo>
                  <a:lnTo>
                    <a:pt x="469869" y="180339"/>
                  </a:lnTo>
                  <a:lnTo>
                    <a:pt x="469162" y="179069"/>
                  </a:lnTo>
                  <a:lnTo>
                    <a:pt x="469162" y="175259"/>
                  </a:lnTo>
                  <a:lnTo>
                    <a:pt x="469869" y="173989"/>
                  </a:lnTo>
                  <a:lnTo>
                    <a:pt x="472696" y="170179"/>
                  </a:lnTo>
                  <a:lnTo>
                    <a:pt x="494297" y="170179"/>
                  </a:lnTo>
                  <a:lnTo>
                    <a:pt x="497125" y="173989"/>
                  </a:lnTo>
                  <a:lnTo>
                    <a:pt x="497833" y="175259"/>
                  </a:lnTo>
                  <a:lnTo>
                    <a:pt x="497833" y="179069"/>
                  </a:lnTo>
                  <a:lnTo>
                    <a:pt x="497125" y="180339"/>
                  </a:lnTo>
                  <a:lnTo>
                    <a:pt x="494297" y="184149"/>
                  </a:lnTo>
                  <a:close/>
                </a:path>
                <a:path w="939800" h="966469">
                  <a:moveTo>
                    <a:pt x="760490" y="262889"/>
                  </a:moveTo>
                  <a:lnTo>
                    <a:pt x="758748" y="262889"/>
                  </a:lnTo>
                  <a:lnTo>
                    <a:pt x="654291" y="194309"/>
                  </a:lnTo>
                  <a:lnTo>
                    <a:pt x="679870" y="194309"/>
                  </a:lnTo>
                  <a:lnTo>
                    <a:pt x="762510" y="247649"/>
                  </a:lnTo>
                  <a:lnTo>
                    <a:pt x="840151" y="247649"/>
                  </a:lnTo>
                  <a:lnTo>
                    <a:pt x="760490" y="262889"/>
                  </a:lnTo>
                  <a:close/>
                </a:path>
                <a:path w="939800" h="966469">
                  <a:moveTo>
                    <a:pt x="840151" y="247649"/>
                  </a:moveTo>
                  <a:lnTo>
                    <a:pt x="762510" y="247649"/>
                  </a:lnTo>
                  <a:lnTo>
                    <a:pt x="912674" y="219709"/>
                  </a:lnTo>
                  <a:lnTo>
                    <a:pt x="915240" y="220979"/>
                  </a:lnTo>
                  <a:lnTo>
                    <a:pt x="922313" y="234949"/>
                  </a:lnTo>
                  <a:lnTo>
                    <a:pt x="906534" y="234949"/>
                  </a:lnTo>
                  <a:lnTo>
                    <a:pt x="840151" y="247649"/>
                  </a:lnTo>
                  <a:close/>
                </a:path>
                <a:path w="939800" h="966469">
                  <a:moveTo>
                    <a:pt x="822955" y="340359"/>
                  </a:moveTo>
                  <a:lnTo>
                    <a:pt x="762025" y="340359"/>
                  </a:lnTo>
                  <a:lnTo>
                    <a:pt x="792662" y="337819"/>
                  </a:lnTo>
                  <a:lnTo>
                    <a:pt x="821748" y="325119"/>
                  </a:lnTo>
                  <a:lnTo>
                    <a:pt x="922489" y="266699"/>
                  </a:lnTo>
                  <a:lnTo>
                    <a:pt x="906534" y="234949"/>
                  </a:lnTo>
                  <a:lnTo>
                    <a:pt x="922313" y="234949"/>
                  </a:lnTo>
                  <a:lnTo>
                    <a:pt x="939029" y="267969"/>
                  </a:lnTo>
                  <a:lnTo>
                    <a:pt x="939178" y="270509"/>
                  </a:lnTo>
                  <a:lnTo>
                    <a:pt x="938108" y="273049"/>
                  </a:lnTo>
                  <a:lnTo>
                    <a:pt x="937032" y="274319"/>
                  </a:lnTo>
                  <a:lnTo>
                    <a:pt x="828920" y="337819"/>
                  </a:lnTo>
                  <a:lnTo>
                    <a:pt x="822955" y="340359"/>
                  </a:lnTo>
                  <a:close/>
                </a:path>
                <a:path w="939800" h="966469">
                  <a:moveTo>
                    <a:pt x="422313" y="610869"/>
                  </a:moveTo>
                  <a:lnTo>
                    <a:pt x="391652" y="610869"/>
                  </a:lnTo>
                  <a:lnTo>
                    <a:pt x="258441" y="278129"/>
                  </a:lnTo>
                  <a:lnTo>
                    <a:pt x="289240" y="278129"/>
                  </a:lnTo>
                  <a:lnTo>
                    <a:pt x="422313" y="610869"/>
                  </a:lnTo>
                  <a:close/>
                </a:path>
                <a:path w="939800" h="966469">
                  <a:moveTo>
                    <a:pt x="330328" y="610869"/>
                  </a:moveTo>
                  <a:lnTo>
                    <a:pt x="315011" y="610869"/>
                  </a:lnTo>
                  <a:lnTo>
                    <a:pt x="197674" y="317499"/>
                  </a:lnTo>
                  <a:lnTo>
                    <a:pt x="212939" y="317499"/>
                  </a:lnTo>
                  <a:lnTo>
                    <a:pt x="330328" y="610869"/>
                  </a:lnTo>
                  <a:close/>
                </a:path>
                <a:path w="939800" h="966469">
                  <a:moveTo>
                    <a:pt x="159963" y="326389"/>
                  </a:moveTo>
                  <a:lnTo>
                    <a:pt x="142679" y="326389"/>
                  </a:lnTo>
                  <a:lnTo>
                    <a:pt x="139437" y="325119"/>
                  </a:lnTo>
                  <a:lnTo>
                    <a:pt x="165400" y="325119"/>
                  </a:lnTo>
                  <a:lnTo>
                    <a:pt x="159963" y="326389"/>
                  </a:lnTo>
                  <a:close/>
                </a:path>
                <a:path w="939800" h="966469">
                  <a:moveTo>
                    <a:pt x="492616" y="631189"/>
                  </a:moveTo>
                  <a:lnTo>
                    <a:pt x="261416" y="631189"/>
                  </a:lnTo>
                  <a:lnTo>
                    <a:pt x="271212" y="623569"/>
                  </a:lnTo>
                  <a:lnTo>
                    <a:pt x="281887" y="618489"/>
                  </a:lnTo>
                  <a:lnTo>
                    <a:pt x="293306" y="614679"/>
                  </a:lnTo>
                  <a:lnTo>
                    <a:pt x="305337" y="612139"/>
                  </a:lnTo>
                  <a:lnTo>
                    <a:pt x="308494" y="612139"/>
                  </a:lnTo>
                  <a:lnTo>
                    <a:pt x="311705" y="610869"/>
                  </a:lnTo>
                  <a:lnTo>
                    <a:pt x="438297" y="610869"/>
                  </a:lnTo>
                  <a:lnTo>
                    <a:pt x="465201" y="615949"/>
                  </a:lnTo>
                  <a:lnTo>
                    <a:pt x="488865" y="627379"/>
                  </a:lnTo>
                  <a:lnTo>
                    <a:pt x="492616" y="631189"/>
                  </a:lnTo>
                  <a:close/>
                </a:path>
                <a:path w="939800" h="966469">
                  <a:moveTo>
                    <a:pt x="572257" y="839469"/>
                  </a:moveTo>
                  <a:lnTo>
                    <a:pt x="542403" y="839469"/>
                  </a:lnTo>
                  <a:lnTo>
                    <a:pt x="492615" y="679449"/>
                  </a:lnTo>
                  <a:lnTo>
                    <a:pt x="484499" y="662939"/>
                  </a:lnTo>
                  <a:lnTo>
                    <a:pt x="472027" y="650239"/>
                  </a:lnTo>
                  <a:lnTo>
                    <a:pt x="456269" y="642619"/>
                  </a:lnTo>
                  <a:lnTo>
                    <a:pt x="438297" y="640079"/>
                  </a:lnTo>
                  <a:lnTo>
                    <a:pt x="501369" y="640079"/>
                  </a:lnTo>
                  <a:lnTo>
                    <a:pt x="507621" y="646429"/>
                  </a:lnTo>
                  <a:lnTo>
                    <a:pt x="519802" y="670559"/>
                  </a:lnTo>
                  <a:lnTo>
                    <a:pt x="572257" y="839469"/>
                  </a:lnTo>
                  <a:close/>
                </a:path>
                <a:path w="939800" h="966469">
                  <a:moveTo>
                    <a:pt x="376751" y="796289"/>
                  </a:moveTo>
                  <a:lnTo>
                    <a:pt x="357407" y="792479"/>
                  </a:lnTo>
                  <a:lnTo>
                    <a:pt x="341568" y="781049"/>
                  </a:lnTo>
                  <a:lnTo>
                    <a:pt x="330867" y="765809"/>
                  </a:lnTo>
                  <a:lnTo>
                    <a:pt x="326937" y="746759"/>
                  </a:lnTo>
                  <a:lnTo>
                    <a:pt x="330867" y="727709"/>
                  </a:lnTo>
                  <a:lnTo>
                    <a:pt x="341568" y="711199"/>
                  </a:lnTo>
                  <a:lnTo>
                    <a:pt x="357407" y="701039"/>
                  </a:lnTo>
                  <a:lnTo>
                    <a:pt x="376751" y="697229"/>
                  </a:lnTo>
                  <a:lnTo>
                    <a:pt x="396095" y="701039"/>
                  </a:lnTo>
                  <a:lnTo>
                    <a:pt x="411935" y="711199"/>
                  </a:lnTo>
                  <a:lnTo>
                    <a:pt x="376751" y="711199"/>
                  </a:lnTo>
                  <a:lnTo>
                    <a:pt x="362889" y="713739"/>
                  </a:lnTo>
                  <a:lnTo>
                    <a:pt x="351581" y="721359"/>
                  </a:lnTo>
                  <a:lnTo>
                    <a:pt x="343962" y="732789"/>
                  </a:lnTo>
                  <a:lnTo>
                    <a:pt x="341169" y="746759"/>
                  </a:lnTo>
                  <a:lnTo>
                    <a:pt x="343962" y="760729"/>
                  </a:lnTo>
                  <a:lnTo>
                    <a:pt x="351581" y="772159"/>
                  </a:lnTo>
                  <a:lnTo>
                    <a:pt x="362889" y="779779"/>
                  </a:lnTo>
                  <a:lnTo>
                    <a:pt x="376751" y="782319"/>
                  </a:lnTo>
                  <a:lnTo>
                    <a:pt x="410175" y="782319"/>
                  </a:lnTo>
                  <a:lnTo>
                    <a:pt x="396095" y="792479"/>
                  </a:lnTo>
                  <a:lnTo>
                    <a:pt x="376751" y="796289"/>
                  </a:lnTo>
                  <a:close/>
                </a:path>
                <a:path w="939800" h="966469">
                  <a:moveTo>
                    <a:pt x="410175" y="782319"/>
                  </a:moveTo>
                  <a:lnTo>
                    <a:pt x="376751" y="782319"/>
                  </a:lnTo>
                  <a:lnTo>
                    <a:pt x="390613" y="779779"/>
                  </a:lnTo>
                  <a:lnTo>
                    <a:pt x="401922" y="772159"/>
                  </a:lnTo>
                  <a:lnTo>
                    <a:pt x="409541" y="760729"/>
                  </a:lnTo>
                  <a:lnTo>
                    <a:pt x="412333" y="746759"/>
                  </a:lnTo>
                  <a:lnTo>
                    <a:pt x="409541" y="732789"/>
                  </a:lnTo>
                  <a:lnTo>
                    <a:pt x="401922" y="721359"/>
                  </a:lnTo>
                  <a:lnTo>
                    <a:pt x="390613" y="713739"/>
                  </a:lnTo>
                  <a:lnTo>
                    <a:pt x="376751" y="711199"/>
                  </a:lnTo>
                  <a:lnTo>
                    <a:pt x="411935" y="711199"/>
                  </a:lnTo>
                  <a:lnTo>
                    <a:pt x="422636" y="727709"/>
                  </a:lnTo>
                  <a:lnTo>
                    <a:pt x="426566" y="746759"/>
                  </a:lnTo>
                  <a:lnTo>
                    <a:pt x="422636" y="765809"/>
                  </a:lnTo>
                  <a:lnTo>
                    <a:pt x="411935" y="781049"/>
                  </a:lnTo>
                  <a:lnTo>
                    <a:pt x="410175" y="782319"/>
                  </a:lnTo>
                  <a:close/>
                </a:path>
                <a:path w="939800" h="966469">
                  <a:moveTo>
                    <a:pt x="843020" y="966469"/>
                  </a:moveTo>
                  <a:lnTo>
                    <a:pt x="67043" y="966469"/>
                  </a:lnTo>
                  <a:lnTo>
                    <a:pt x="63556" y="965199"/>
                  </a:lnTo>
                  <a:lnTo>
                    <a:pt x="56514" y="955039"/>
                  </a:lnTo>
                  <a:lnTo>
                    <a:pt x="56514" y="938529"/>
                  </a:lnTo>
                  <a:lnTo>
                    <a:pt x="64366" y="900429"/>
                  </a:lnTo>
                  <a:lnTo>
                    <a:pt x="85757" y="868679"/>
                  </a:lnTo>
                  <a:lnTo>
                    <a:pt x="117433" y="847089"/>
                  </a:lnTo>
                  <a:lnTo>
                    <a:pt x="156143" y="839469"/>
                  </a:lnTo>
                  <a:lnTo>
                    <a:pt x="753920" y="839469"/>
                  </a:lnTo>
                  <a:lnTo>
                    <a:pt x="792630" y="847089"/>
                  </a:lnTo>
                  <a:lnTo>
                    <a:pt x="822443" y="867409"/>
                  </a:lnTo>
                  <a:lnTo>
                    <a:pt x="156143" y="867409"/>
                  </a:lnTo>
                  <a:lnTo>
                    <a:pt x="128369" y="872489"/>
                  </a:lnTo>
                  <a:lnTo>
                    <a:pt x="105757" y="887729"/>
                  </a:lnTo>
                  <a:lnTo>
                    <a:pt x="90547" y="910589"/>
                  </a:lnTo>
                  <a:lnTo>
                    <a:pt x="84979" y="938529"/>
                  </a:lnTo>
                  <a:lnTo>
                    <a:pt x="853550" y="938529"/>
                  </a:lnTo>
                  <a:lnTo>
                    <a:pt x="853550" y="955039"/>
                  </a:lnTo>
                  <a:lnTo>
                    <a:pt x="846507" y="965199"/>
                  </a:lnTo>
                  <a:lnTo>
                    <a:pt x="843020" y="966469"/>
                  </a:lnTo>
                  <a:close/>
                </a:path>
                <a:path w="939800" h="966469">
                  <a:moveTo>
                    <a:pt x="853550" y="938529"/>
                  </a:moveTo>
                  <a:lnTo>
                    <a:pt x="825084" y="938529"/>
                  </a:lnTo>
                  <a:lnTo>
                    <a:pt x="819516" y="910589"/>
                  </a:lnTo>
                  <a:lnTo>
                    <a:pt x="804306" y="887729"/>
                  </a:lnTo>
                  <a:lnTo>
                    <a:pt x="781694" y="872489"/>
                  </a:lnTo>
                  <a:lnTo>
                    <a:pt x="753920" y="867409"/>
                  </a:lnTo>
                  <a:lnTo>
                    <a:pt x="822443" y="867409"/>
                  </a:lnTo>
                  <a:lnTo>
                    <a:pt x="824307" y="868679"/>
                  </a:lnTo>
                  <a:lnTo>
                    <a:pt x="845697" y="900429"/>
                  </a:lnTo>
                  <a:lnTo>
                    <a:pt x="853550" y="938529"/>
                  </a:lnTo>
                  <a:close/>
                </a:path>
              </a:pathLst>
            </a:custGeom>
            <a:solidFill>
              <a:srgbClr val="FFFFFF"/>
            </a:solidFill>
          </p:spPr>
          <p:txBody>
            <a:bodyPr wrap="square" lIns="0" tIns="0" rIns="0" bIns="0" rtlCol="0"/>
            <a:lstStyle/>
            <a:p>
              <a:endParaRPr/>
            </a:p>
          </p:txBody>
        </p:sp>
      </p:grpSp>
      <p:sp>
        <p:nvSpPr>
          <p:cNvPr id="5" name="object 5"/>
          <p:cNvSpPr txBox="1"/>
          <p:nvPr/>
        </p:nvSpPr>
        <p:spPr>
          <a:xfrm>
            <a:off x="1016000" y="6543600"/>
            <a:ext cx="6656070" cy="1609090"/>
          </a:xfrm>
          <a:prstGeom prst="rect">
            <a:avLst/>
          </a:prstGeom>
        </p:spPr>
        <p:txBody>
          <a:bodyPr vert="horz" wrap="square" lIns="0" tIns="125730" rIns="0" bIns="0" rtlCol="0">
            <a:spAutoFit/>
          </a:bodyPr>
          <a:lstStyle/>
          <a:p>
            <a:pPr marL="12700">
              <a:lnSpc>
                <a:spcPct val="100000"/>
              </a:lnSpc>
              <a:spcBef>
                <a:spcPts val="990"/>
              </a:spcBef>
            </a:pPr>
            <a:r>
              <a:rPr sz="4450" spc="-665" dirty="0">
                <a:solidFill>
                  <a:srgbClr val="FFFFFF"/>
                </a:solidFill>
                <a:latin typeface="Arial Black"/>
                <a:cs typeface="Arial Black"/>
              </a:rPr>
              <a:t>PROJECT</a:t>
            </a:r>
            <a:r>
              <a:rPr sz="4450" spc="-325" dirty="0">
                <a:solidFill>
                  <a:srgbClr val="FFFFFF"/>
                </a:solidFill>
                <a:latin typeface="Arial Black"/>
                <a:cs typeface="Arial Black"/>
              </a:rPr>
              <a:t> </a:t>
            </a:r>
            <a:r>
              <a:rPr sz="4450" spc="-280" dirty="0">
                <a:solidFill>
                  <a:srgbClr val="FFFFFF"/>
                </a:solidFill>
                <a:latin typeface="Arial Black"/>
                <a:cs typeface="Arial Black"/>
              </a:rPr>
              <a:t>NAME-</a:t>
            </a:r>
            <a:endParaRPr sz="4450">
              <a:latin typeface="Arial Black"/>
              <a:cs typeface="Arial Black"/>
            </a:endParaRPr>
          </a:p>
          <a:p>
            <a:pPr marL="12700">
              <a:lnSpc>
                <a:spcPct val="100000"/>
              </a:lnSpc>
              <a:spcBef>
                <a:spcPts val="894"/>
              </a:spcBef>
            </a:pPr>
            <a:r>
              <a:rPr sz="4450" spc="-254" dirty="0">
                <a:solidFill>
                  <a:srgbClr val="FFFFFF"/>
                </a:solidFill>
                <a:latin typeface="Arial Black"/>
                <a:cs typeface="Arial Black"/>
              </a:rPr>
              <a:t>Predicting</a:t>
            </a:r>
            <a:r>
              <a:rPr sz="4450" spc="-295" dirty="0">
                <a:solidFill>
                  <a:srgbClr val="FFFFFF"/>
                </a:solidFill>
                <a:latin typeface="Arial Black"/>
                <a:cs typeface="Arial Black"/>
              </a:rPr>
              <a:t> </a:t>
            </a:r>
            <a:r>
              <a:rPr sz="4450" spc="-280" dirty="0">
                <a:solidFill>
                  <a:srgbClr val="FFFFFF"/>
                </a:solidFill>
                <a:latin typeface="Arial Black"/>
                <a:cs typeface="Arial Black"/>
              </a:rPr>
              <a:t>House</a:t>
            </a:r>
            <a:r>
              <a:rPr sz="4450" spc="-290" dirty="0">
                <a:solidFill>
                  <a:srgbClr val="FFFFFF"/>
                </a:solidFill>
                <a:latin typeface="Arial Black"/>
                <a:cs typeface="Arial Black"/>
              </a:rPr>
              <a:t> </a:t>
            </a:r>
            <a:r>
              <a:rPr sz="4450" spc="-370" dirty="0">
                <a:solidFill>
                  <a:srgbClr val="FFFFFF"/>
                </a:solidFill>
                <a:latin typeface="Arial Black"/>
                <a:cs typeface="Arial Black"/>
              </a:rPr>
              <a:t>Prices</a:t>
            </a:r>
            <a:endParaRPr sz="4450">
              <a:latin typeface="Arial Black"/>
              <a:cs typeface="Arial Black"/>
            </a:endParaRPr>
          </a:p>
        </p:txBody>
      </p:sp>
      <p:sp>
        <p:nvSpPr>
          <p:cNvPr id="6" name="object 6"/>
          <p:cNvSpPr txBox="1"/>
          <p:nvPr/>
        </p:nvSpPr>
        <p:spPr>
          <a:xfrm>
            <a:off x="2325323" y="1261793"/>
            <a:ext cx="2088514" cy="482600"/>
          </a:xfrm>
          <a:prstGeom prst="rect">
            <a:avLst/>
          </a:prstGeom>
        </p:spPr>
        <p:txBody>
          <a:bodyPr vert="horz" wrap="square" lIns="0" tIns="12700" rIns="0" bIns="0" rtlCol="0">
            <a:spAutoFit/>
          </a:bodyPr>
          <a:lstStyle/>
          <a:p>
            <a:pPr marL="12700">
              <a:lnSpc>
                <a:spcPct val="100000"/>
              </a:lnSpc>
              <a:spcBef>
                <a:spcPts val="100"/>
              </a:spcBef>
              <a:tabLst>
                <a:tab pos="1302385" algn="l"/>
              </a:tabLst>
            </a:pPr>
            <a:r>
              <a:rPr sz="3000" spc="-10" dirty="0">
                <a:solidFill>
                  <a:srgbClr val="FFFFFF"/>
                </a:solidFill>
                <a:latin typeface="Arial Black"/>
                <a:cs typeface="Arial Black"/>
              </a:rPr>
              <a:t>iBeta</a:t>
            </a:r>
            <a:r>
              <a:rPr sz="3000" dirty="0">
                <a:solidFill>
                  <a:srgbClr val="FFFFFF"/>
                </a:solidFill>
                <a:latin typeface="Arial Black"/>
                <a:cs typeface="Arial Black"/>
              </a:rPr>
              <a:t>	</a:t>
            </a:r>
            <a:r>
              <a:rPr sz="3000" spc="-210" dirty="0">
                <a:solidFill>
                  <a:srgbClr val="FFFFFF"/>
                </a:solidFill>
                <a:latin typeface="Arial Black"/>
                <a:cs typeface="Arial Black"/>
              </a:rPr>
              <a:t>g-</a:t>
            </a:r>
            <a:r>
              <a:rPr sz="3000" spc="-305" dirty="0">
                <a:solidFill>
                  <a:srgbClr val="FFFFFF"/>
                </a:solidFill>
                <a:latin typeface="Arial Black"/>
                <a:cs typeface="Arial Black"/>
              </a:rPr>
              <a:t>28</a:t>
            </a:r>
            <a:endParaRPr sz="3000">
              <a:latin typeface="Arial Black"/>
              <a:cs typeface="Arial Black"/>
            </a:endParaRPr>
          </a:p>
        </p:txBody>
      </p:sp>
      <p:sp>
        <p:nvSpPr>
          <p:cNvPr id="7" name="object 7"/>
          <p:cNvSpPr txBox="1">
            <a:spLocks noGrp="1"/>
          </p:cNvSpPr>
          <p:nvPr>
            <p:ph type="title"/>
          </p:nvPr>
        </p:nvSpPr>
        <p:spPr>
          <a:xfrm>
            <a:off x="1016000" y="4044473"/>
            <a:ext cx="2781935" cy="1123315"/>
          </a:xfrm>
          <a:prstGeom prst="rect">
            <a:avLst/>
          </a:prstGeom>
        </p:spPr>
        <p:txBody>
          <a:bodyPr vert="horz" wrap="square" lIns="0" tIns="12700" rIns="0" bIns="0" rtlCol="0">
            <a:spAutoFit/>
          </a:bodyPr>
          <a:lstStyle/>
          <a:p>
            <a:pPr marL="12700">
              <a:lnSpc>
                <a:spcPct val="100000"/>
              </a:lnSpc>
              <a:spcBef>
                <a:spcPts val="100"/>
              </a:spcBef>
            </a:pPr>
            <a:r>
              <a:rPr sz="7200" b="1" spc="-310" dirty="0">
                <a:latin typeface="Tahoma"/>
                <a:cs typeface="Tahoma"/>
              </a:rPr>
              <a:t>AI/ML</a:t>
            </a:r>
            <a:endParaRPr sz="7200">
              <a:latin typeface="Tahoma"/>
              <a:cs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3345"/>
          </a:solidFill>
        </p:spPr>
        <p:txBody>
          <a:bodyPr wrap="square" lIns="0" tIns="0" rIns="0" bIns="0" rtlCol="0"/>
          <a:lstStyle/>
          <a:p>
            <a:endParaRPr/>
          </a:p>
        </p:txBody>
      </p:sp>
      <p:pic>
        <p:nvPicPr>
          <p:cNvPr id="3" name="object 3"/>
          <p:cNvPicPr/>
          <p:nvPr/>
        </p:nvPicPr>
        <p:blipFill>
          <a:blip r:embed="rId2" cstate="print"/>
          <a:stretch>
            <a:fillRect/>
          </a:stretch>
        </p:blipFill>
        <p:spPr>
          <a:xfrm>
            <a:off x="5457779" y="3178362"/>
            <a:ext cx="7658099" cy="6786524"/>
          </a:xfrm>
          <a:prstGeom prst="rect">
            <a:avLst/>
          </a:prstGeom>
        </p:spPr>
      </p:pic>
      <p:sp>
        <p:nvSpPr>
          <p:cNvPr id="4" name="object 4"/>
          <p:cNvSpPr txBox="1">
            <a:spLocks noGrp="1"/>
          </p:cNvSpPr>
          <p:nvPr>
            <p:ph type="title"/>
          </p:nvPr>
        </p:nvSpPr>
        <p:spPr>
          <a:prstGeom prst="rect">
            <a:avLst/>
          </a:prstGeom>
        </p:spPr>
        <p:txBody>
          <a:bodyPr vert="horz" wrap="square" lIns="0" tIns="12700" rIns="0" bIns="0" rtlCol="0">
            <a:spAutoFit/>
          </a:bodyPr>
          <a:lstStyle/>
          <a:p>
            <a:pPr marL="2162810">
              <a:lnSpc>
                <a:spcPct val="100000"/>
              </a:lnSpc>
              <a:spcBef>
                <a:spcPts val="100"/>
              </a:spcBef>
            </a:pPr>
            <a:r>
              <a:rPr sz="6900" spc="-575" dirty="0"/>
              <a:t>Distribution</a:t>
            </a:r>
            <a:r>
              <a:rPr sz="6900" spc="-495" dirty="0"/>
              <a:t> </a:t>
            </a:r>
            <a:r>
              <a:rPr sz="6900" spc="-785" dirty="0"/>
              <a:t>Of</a:t>
            </a:r>
            <a:r>
              <a:rPr sz="6900" spc="-495" dirty="0"/>
              <a:t> </a:t>
            </a:r>
            <a:r>
              <a:rPr sz="6900" spc="-530" dirty="0"/>
              <a:t>Prices</a:t>
            </a:r>
            <a:endParaRPr sz="6900"/>
          </a:p>
        </p:txBody>
      </p:sp>
      <p:sp>
        <p:nvSpPr>
          <p:cNvPr id="5" name="object 5"/>
          <p:cNvSpPr txBox="1"/>
          <p:nvPr/>
        </p:nvSpPr>
        <p:spPr>
          <a:xfrm>
            <a:off x="587277" y="1551879"/>
            <a:ext cx="16674465" cy="1797685"/>
          </a:xfrm>
          <a:prstGeom prst="rect">
            <a:avLst/>
          </a:prstGeom>
        </p:spPr>
        <p:txBody>
          <a:bodyPr vert="horz" wrap="square" lIns="0" tIns="12065" rIns="0" bIns="0" rtlCol="0">
            <a:spAutoFit/>
          </a:bodyPr>
          <a:lstStyle/>
          <a:p>
            <a:pPr marL="12700" marR="5080" algn="just">
              <a:lnSpc>
                <a:spcPct val="116300"/>
              </a:lnSpc>
              <a:spcBef>
                <a:spcPts val="95"/>
              </a:spcBef>
            </a:pPr>
            <a:r>
              <a:rPr sz="2500" spc="-35" dirty="0">
                <a:solidFill>
                  <a:srgbClr val="FFFFFF"/>
                </a:solidFill>
                <a:latin typeface="Verdana"/>
                <a:cs typeface="Verdana"/>
              </a:rPr>
              <a:t>A</a:t>
            </a:r>
            <a:r>
              <a:rPr sz="2500" spc="-265" dirty="0">
                <a:solidFill>
                  <a:srgbClr val="FFFFFF"/>
                </a:solidFill>
                <a:latin typeface="Verdana"/>
                <a:cs typeface="Verdana"/>
              </a:rPr>
              <a:t> </a:t>
            </a:r>
            <a:r>
              <a:rPr sz="2500" spc="-60" dirty="0">
                <a:solidFill>
                  <a:srgbClr val="FFFFFF"/>
                </a:solidFill>
                <a:latin typeface="Verdana"/>
                <a:cs typeface="Verdana"/>
              </a:rPr>
              <a:t>histogram</a:t>
            </a:r>
            <a:r>
              <a:rPr sz="2500" spc="-265" dirty="0">
                <a:solidFill>
                  <a:srgbClr val="FFFFFF"/>
                </a:solidFill>
                <a:latin typeface="Verdana"/>
                <a:cs typeface="Verdana"/>
              </a:rPr>
              <a:t> </a:t>
            </a:r>
            <a:r>
              <a:rPr sz="2500" spc="-40" dirty="0">
                <a:solidFill>
                  <a:srgbClr val="FFFFFF"/>
                </a:solidFill>
                <a:latin typeface="Verdana"/>
                <a:cs typeface="Verdana"/>
              </a:rPr>
              <a:t>is</a:t>
            </a:r>
            <a:r>
              <a:rPr sz="2500" spc="-265" dirty="0">
                <a:solidFill>
                  <a:srgbClr val="FFFFFF"/>
                </a:solidFill>
                <a:latin typeface="Verdana"/>
                <a:cs typeface="Verdana"/>
              </a:rPr>
              <a:t> </a:t>
            </a:r>
            <a:r>
              <a:rPr sz="2500" spc="-15" dirty="0">
                <a:solidFill>
                  <a:srgbClr val="FFFFFF"/>
                </a:solidFill>
                <a:latin typeface="Verdana"/>
                <a:cs typeface="Verdana"/>
              </a:rPr>
              <a:t>chosen</a:t>
            </a:r>
            <a:r>
              <a:rPr sz="2500" spc="-265" dirty="0">
                <a:solidFill>
                  <a:srgbClr val="FFFFFF"/>
                </a:solidFill>
                <a:latin typeface="Verdana"/>
                <a:cs typeface="Verdana"/>
              </a:rPr>
              <a:t> </a:t>
            </a:r>
            <a:r>
              <a:rPr sz="2500" spc="-30" dirty="0">
                <a:solidFill>
                  <a:srgbClr val="FFFFFF"/>
                </a:solidFill>
                <a:latin typeface="Verdana"/>
                <a:cs typeface="Verdana"/>
              </a:rPr>
              <a:t>because</a:t>
            </a:r>
            <a:r>
              <a:rPr sz="2500" spc="-265" dirty="0">
                <a:solidFill>
                  <a:srgbClr val="FFFFFF"/>
                </a:solidFill>
                <a:latin typeface="Verdana"/>
                <a:cs typeface="Verdana"/>
              </a:rPr>
              <a:t> </a:t>
            </a:r>
            <a:r>
              <a:rPr sz="2500" spc="5" dirty="0">
                <a:solidFill>
                  <a:srgbClr val="FFFFFF"/>
                </a:solidFill>
                <a:latin typeface="Verdana"/>
                <a:cs typeface="Verdana"/>
              </a:rPr>
              <a:t>it</a:t>
            </a:r>
            <a:r>
              <a:rPr sz="2500" spc="-265" dirty="0">
                <a:solidFill>
                  <a:srgbClr val="FFFFFF"/>
                </a:solidFill>
                <a:latin typeface="Verdana"/>
                <a:cs typeface="Verdana"/>
              </a:rPr>
              <a:t> </a:t>
            </a:r>
            <a:r>
              <a:rPr sz="2500" dirty="0">
                <a:solidFill>
                  <a:srgbClr val="FFFFFF"/>
                </a:solidFill>
                <a:latin typeface="Verdana"/>
                <a:cs typeface="Verdana"/>
              </a:rPr>
              <a:t>effectively</a:t>
            </a:r>
            <a:r>
              <a:rPr sz="2500" spc="-265" dirty="0">
                <a:solidFill>
                  <a:srgbClr val="FFFFFF"/>
                </a:solidFill>
                <a:latin typeface="Verdana"/>
                <a:cs typeface="Verdana"/>
              </a:rPr>
              <a:t> </a:t>
            </a:r>
            <a:r>
              <a:rPr sz="2500" spc="-50" dirty="0">
                <a:solidFill>
                  <a:srgbClr val="FFFFFF"/>
                </a:solidFill>
                <a:latin typeface="Verdana"/>
                <a:cs typeface="Verdana"/>
              </a:rPr>
              <a:t>visualizes</a:t>
            </a:r>
            <a:r>
              <a:rPr sz="2500" spc="-265" dirty="0">
                <a:solidFill>
                  <a:srgbClr val="FFFFFF"/>
                </a:solidFill>
                <a:latin typeface="Verdana"/>
                <a:cs typeface="Verdana"/>
              </a:rPr>
              <a:t> </a:t>
            </a:r>
            <a:r>
              <a:rPr sz="2500" spc="-15" dirty="0">
                <a:solidFill>
                  <a:srgbClr val="FFFFFF"/>
                </a:solidFill>
                <a:latin typeface="Verdana"/>
                <a:cs typeface="Verdana"/>
              </a:rPr>
              <a:t>the</a:t>
            </a:r>
            <a:r>
              <a:rPr sz="2500" spc="-265" dirty="0">
                <a:solidFill>
                  <a:srgbClr val="FFFFFF"/>
                </a:solidFill>
                <a:latin typeface="Verdana"/>
                <a:cs typeface="Verdana"/>
              </a:rPr>
              <a:t> </a:t>
            </a:r>
            <a:r>
              <a:rPr sz="2500" dirty="0">
                <a:solidFill>
                  <a:srgbClr val="FFFFFF"/>
                </a:solidFill>
                <a:latin typeface="Verdana"/>
                <a:cs typeface="Verdana"/>
              </a:rPr>
              <a:t>distribution</a:t>
            </a:r>
            <a:r>
              <a:rPr sz="2500" spc="-265" dirty="0">
                <a:solidFill>
                  <a:srgbClr val="FFFFFF"/>
                </a:solidFill>
                <a:latin typeface="Verdana"/>
                <a:cs typeface="Verdana"/>
              </a:rPr>
              <a:t> </a:t>
            </a:r>
            <a:r>
              <a:rPr sz="2500" spc="55" dirty="0">
                <a:solidFill>
                  <a:srgbClr val="FFFFFF"/>
                </a:solidFill>
                <a:latin typeface="Verdana"/>
                <a:cs typeface="Verdana"/>
              </a:rPr>
              <a:t>of</a:t>
            </a:r>
            <a:r>
              <a:rPr sz="2500" spc="-265" dirty="0">
                <a:solidFill>
                  <a:srgbClr val="FFFFFF"/>
                </a:solidFill>
                <a:latin typeface="Verdana"/>
                <a:cs typeface="Verdana"/>
              </a:rPr>
              <a:t> </a:t>
            </a:r>
            <a:r>
              <a:rPr sz="2500" spc="-105" dirty="0">
                <a:solidFill>
                  <a:srgbClr val="FFFFFF"/>
                </a:solidFill>
                <a:latin typeface="Verdana"/>
                <a:cs typeface="Verdana"/>
              </a:rPr>
              <a:t>a</a:t>
            </a:r>
            <a:r>
              <a:rPr sz="2500" spc="-265" dirty="0">
                <a:solidFill>
                  <a:srgbClr val="FFFFFF"/>
                </a:solidFill>
                <a:latin typeface="Verdana"/>
                <a:cs typeface="Verdana"/>
              </a:rPr>
              <a:t> </a:t>
            </a:r>
            <a:r>
              <a:rPr sz="2500" spc="-15" dirty="0">
                <a:solidFill>
                  <a:srgbClr val="FFFFFF"/>
                </a:solidFill>
                <a:latin typeface="Verdana"/>
                <a:cs typeface="Verdana"/>
              </a:rPr>
              <a:t>continuous</a:t>
            </a:r>
            <a:r>
              <a:rPr sz="2500" spc="-265" dirty="0">
                <a:solidFill>
                  <a:srgbClr val="FFFFFF"/>
                </a:solidFill>
                <a:latin typeface="Verdana"/>
                <a:cs typeface="Verdana"/>
              </a:rPr>
              <a:t> </a:t>
            </a:r>
            <a:r>
              <a:rPr sz="2500" spc="-65" dirty="0">
                <a:solidFill>
                  <a:srgbClr val="FFFFFF"/>
                </a:solidFill>
                <a:latin typeface="Verdana"/>
                <a:cs typeface="Verdana"/>
              </a:rPr>
              <a:t>variable,</a:t>
            </a:r>
            <a:r>
              <a:rPr sz="2500" spc="-265" dirty="0">
                <a:solidFill>
                  <a:srgbClr val="FFFFFF"/>
                </a:solidFill>
                <a:latin typeface="Verdana"/>
                <a:cs typeface="Verdana"/>
              </a:rPr>
              <a:t> </a:t>
            </a:r>
            <a:r>
              <a:rPr sz="2500" spc="-35" dirty="0">
                <a:solidFill>
                  <a:srgbClr val="FFFFFF"/>
                </a:solidFill>
                <a:latin typeface="Verdana"/>
                <a:cs typeface="Verdana"/>
              </a:rPr>
              <a:t>in</a:t>
            </a:r>
            <a:r>
              <a:rPr sz="2500" spc="-265" dirty="0">
                <a:solidFill>
                  <a:srgbClr val="FFFFFF"/>
                </a:solidFill>
                <a:latin typeface="Verdana"/>
                <a:cs typeface="Verdana"/>
              </a:rPr>
              <a:t> </a:t>
            </a:r>
            <a:r>
              <a:rPr sz="2500" spc="-25" dirty="0">
                <a:solidFill>
                  <a:srgbClr val="FFFFFF"/>
                </a:solidFill>
                <a:latin typeface="Verdana"/>
                <a:cs typeface="Verdana"/>
              </a:rPr>
              <a:t>this</a:t>
            </a:r>
            <a:r>
              <a:rPr sz="2500" spc="-265" dirty="0">
                <a:solidFill>
                  <a:srgbClr val="FFFFFF"/>
                </a:solidFill>
                <a:latin typeface="Verdana"/>
                <a:cs typeface="Verdana"/>
              </a:rPr>
              <a:t> </a:t>
            </a:r>
            <a:r>
              <a:rPr sz="2500" spc="-80" dirty="0">
                <a:solidFill>
                  <a:srgbClr val="FFFFFF"/>
                </a:solidFill>
                <a:latin typeface="Verdana"/>
                <a:cs typeface="Verdana"/>
              </a:rPr>
              <a:t>case,</a:t>
            </a:r>
            <a:r>
              <a:rPr sz="2500" spc="-55" dirty="0">
                <a:solidFill>
                  <a:srgbClr val="FFFFFF"/>
                </a:solidFill>
                <a:latin typeface="Verdana"/>
                <a:cs typeface="Verdana"/>
              </a:rPr>
              <a:t> </a:t>
            </a:r>
            <a:r>
              <a:rPr sz="2500" spc="-15" dirty="0">
                <a:solidFill>
                  <a:srgbClr val="FFFFFF"/>
                </a:solidFill>
                <a:latin typeface="Verdana"/>
                <a:cs typeface="Verdana"/>
              </a:rPr>
              <a:t>the</a:t>
            </a:r>
            <a:r>
              <a:rPr sz="2500" spc="-265" dirty="0">
                <a:solidFill>
                  <a:srgbClr val="FFFFFF"/>
                </a:solidFill>
                <a:latin typeface="Verdana"/>
                <a:cs typeface="Verdana"/>
              </a:rPr>
              <a:t> </a:t>
            </a:r>
            <a:r>
              <a:rPr sz="2500" dirty="0">
                <a:solidFill>
                  <a:srgbClr val="FFFFFF"/>
                </a:solidFill>
                <a:latin typeface="Verdana"/>
                <a:cs typeface="Verdana"/>
              </a:rPr>
              <a:t>prices</a:t>
            </a:r>
            <a:r>
              <a:rPr sz="2500" spc="-265" dirty="0">
                <a:solidFill>
                  <a:srgbClr val="FFFFFF"/>
                </a:solidFill>
                <a:latin typeface="Verdana"/>
                <a:cs typeface="Verdana"/>
              </a:rPr>
              <a:t> </a:t>
            </a:r>
            <a:r>
              <a:rPr sz="2500" spc="-35" dirty="0">
                <a:solidFill>
                  <a:srgbClr val="FFFFFF"/>
                </a:solidFill>
                <a:latin typeface="Verdana"/>
                <a:cs typeface="Verdana"/>
              </a:rPr>
              <a:t>in</a:t>
            </a:r>
            <a:r>
              <a:rPr sz="2500" spc="-265" dirty="0">
                <a:solidFill>
                  <a:srgbClr val="FFFFFF"/>
                </a:solidFill>
                <a:latin typeface="Verdana"/>
                <a:cs typeface="Verdana"/>
              </a:rPr>
              <a:t> </a:t>
            </a:r>
            <a:r>
              <a:rPr sz="2500" spc="-15" dirty="0">
                <a:solidFill>
                  <a:srgbClr val="FFFFFF"/>
                </a:solidFill>
                <a:latin typeface="Verdana"/>
                <a:cs typeface="Verdana"/>
              </a:rPr>
              <a:t>the</a:t>
            </a:r>
            <a:r>
              <a:rPr sz="2500" spc="-265" dirty="0">
                <a:solidFill>
                  <a:srgbClr val="FFFFFF"/>
                </a:solidFill>
                <a:latin typeface="Verdana"/>
                <a:cs typeface="Verdana"/>
              </a:rPr>
              <a:t> </a:t>
            </a:r>
            <a:r>
              <a:rPr sz="2500" spc="-65" dirty="0">
                <a:solidFill>
                  <a:srgbClr val="FFFFFF"/>
                </a:solidFill>
                <a:latin typeface="Verdana"/>
                <a:cs typeface="Verdana"/>
              </a:rPr>
              <a:t>dataset.</a:t>
            </a:r>
            <a:r>
              <a:rPr sz="2500" spc="-265" dirty="0">
                <a:solidFill>
                  <a:srgbClr val="FFFFFF"/>
                </a:solidFill>
                <a:latin typeface="Verdana"/>
                <a:cs typeface="Verdana"/>
              </a:rPr>
              <a:t> </a:t>
            </a:r>
            <a:r>
              <a:rPr sz="2500" spc="-60" dirty="0">
                <a:solidFill>
                  <a:srgbClr val="FFFFFF"/>
                </a:solidFill>
                <a:latin typeface="Verdana"/>
                <a:cs typeface="Verdana"/>
              </a:rPr>
              <a:t>Histograms</a:t>
            </a:r>
            <a:r>
              <a:rPr sz="2500" spc="-265" dirty="0">
                <a:solidFill>
                  <a:srgbClr val="FFFFFF"/>
                </a:solidFill>
                <a:latin typeface="Verdana"/>
                <a:cs typeface="Verdana"/>
              </a:rPr>
              <a:t> </a:t>
            </a:r>
            <a:r>
              <a:rPr sz="2500" spc="-15" dirty="0">
                <a:solidFill>
                  <a:srgbClr val="FFFFFF"/>
                </a:solidFill>
                <a:latin typeface="Verdana"/>
                <a:cs typeface="Verdana"/>
              </a:rPr>
              <a:t>display</a:t>
            </a:r>
            <a:r>
              <a:rPr sz="2500" spc="-265" dirty="0">
                <a:solidFill>
                  <a:srgbClr val="FFFFFF"/>
                </a:solidFill>
                <a:latin typeface="Verdana"/>
                <a:cs typeface="Verdana"/>
              </a:rPr>
              <a:t> </a:t>
            </a:r>
            <a:r>
              <a:rPr sz="2500" spc="-15" dirty="0">
                <a:solidFill>
                  <a:srgbClr val="FFFFFF"/>
                </a:solidFill>
                <a:latin typeface="Verdana"/>
                <a:cs typeface="Verdana"/>
              </a:rPr>
              <a:t>the</a:t>
            </a:r>
            <a:r>
              <a:rPr sz="2500" spc="-265" dirty="0">
                <a:solidFill>
                  <a:srgbClr val="FFFFFF"/>
                </a:solidFill>
                <a:latin typeface="Verdana"/>
                <a:cs typeface="Verdana"/>
              </a:rPr>
              <a:t> </a:t>
            </a:r>
            <a:r>
              <a:rPr sz="2500" spc="-15" dirty="0">
                <a:solidFill>
                  <a:srgbClr val="FFFFFF"/>
                </a:solidFill>
                <a:latin typeface="Verdana"/>
                <a:cs typeface="Verdana"/>
              </a:rPr>
              <a:t>frequency</a:t>
            </a:r>
            <a:r>
              <a:rPr sz="2500" spc="-265" dirty="0">
                <a:solidFill>
                  <a:srgbClr val="FFFFFF"/>
                </a:solidFill>
                <a:latin typeface="Verdana"/>
                <a:cs typeface="Verdana"/>
              </a:rPr>
              <a:t> </a:t>
            </a:r>
            <a:r>
              <a:rPr sz="2500" dirty="0">
                <a:solidFill>
                  <a:srgbClr val="FFFFFF"/>
                </a:solidFill>
                <a:latin typeface="Verdana"/>
                <a:cs typeface="Verdana"/>
              </a:rPr>
              <a:t>distribution</a:t>
            </a:r>
            <a:r>
              <a:rPr sz="2500" spc="-265" dirty="0">
                <a:solidFill>
                  <a:srgbClr val="FFFFFF"/>
                </a:solidFill>
                <a:latin typeface="Verdana"/>
                <a:cs typeface="Verdana"/>
              </a:rPr>
              <a:t> </a:t>
            </a:r>
            <a:r>
              <a:rPr sz="2500" spc="55" dirty="0">
                <a:solidFill>
                  <a:srgbClr val="FFFFFF"/>
                </a:solidFill>
                <a:latin typeface="Verdana"/>
                <a:cs typeface="Verdana"/>
              </a:rPr>
              <a:t>of</a:t>
            </a:r>
            <a:r>
              <a:rPr sz="2500" spc="-265" dirty="0">
                <a:solidFill>
                  <a:srgbClr val="FFFFFF"/>
                </a:solidFill>
                <a:latin typeface="Verdana"/>
                <a:cs typeface="Verdana"/>
              </a:rPr>
              <a:t> </a:t>
            </a:r>
            <a:r>
              <a:rPr sz="2500" spc="-30" dirty="0">
                <a:solidFill>
                  <a:srgbClr val="FFFFFF"/>
                </a:solidFill>
                <a:latin typeface="Verdana"/>
                <a:cs typeface="Verdana"/>
              </a:rPr>
              <a:t>data</a:t>
            </a:r>
            <a:r>
              <a:rPr sz="2500" spc="-265" dirty="0">
                <a:solidFill>
                  <a:srgbClr val="FFFFFF"/>
                </a:solidFill>
                <a:latin typeface="Verdana"/>
                <a:cs typeface="Verdana"/>
              </a:rPr>
              <a:t> </a:t>
            </a:r>
            <a:r>
              <a:rPr sz="2500" spc="-30" dirty="0">
                <a:solidFill>
                  <a:srgbClr val="FFFFFF"/>
                </a:solidFill>
                <a:latin typeface="Verdana"/>
                <a:cs typeface="Verdana"/>
              </a:rPr>
              <a:t>within</a:t>
            </a:r>
            <a:r>
              <a:rPr sz="2500" spc="-265" dirty="0">
                <a:solidFill>
                  <a:srgbClr val="FFFFFF"/>
                </a:solidFill>
                <a:latin typeface="Verdana"/>
                <a:cs typeface="Verdana"/>
              </a:rPr>
              <a:t> </a:t>
            </a:r>
            <a:r>
              <a:rPr sz="2500" spc="10" dirty="0">
                <a:solidFill>
                  <a:srgbClr val="FFFFFF"/>
                </a:solidFill>
                <a:latin typeface="Verdana"/>
                <a:cs typeface="Verdana"/>
              </a:rPr>
              <a:t>specified</a:t>
            </a:r>
            <a:r>
              <a:rPr sz="2500" spc="-265" dirty="0">
                <a:solidFill>
                  <a:srgbClr val="FFFFFF"/>
                </a:solidFill>
                <a:latin typeface="Verdana"/>
                <a:cs typeface="Verdana"/>
              </a:rPr>
              <a:t> </a:t>
            </a:r>
            <a:r>
              <a:rPr sz="2500" spc="-25" dirty="0">
                <a:solidFill>
                  <a:srgbClr val="FFFFFF"/>
                </a:solidFill>
                <a:latin typeface="Verdana"/>
                <a:cs typeface="Verdana"/>
              </a:rPr>
              <a:t>intervals</a:t>
            </a:r>
            <a:r>
              <a:rPr sz="2500" spc="-265" dirty="0">
                <a:solidFill>
                  <a:srgbClr val="FFFFFF"/>
                </a:solidFill>
                <a:latin typeface="Verdana"/>
                <a:cs typeface="Verdana"/>
              </a:rPr>
              <a:t> </a:t>
            </a:r>
            <a:r>
              <a:rPr sz="2500" spc="-114" dirty="0">
                <a:solidFill>
                  <a:srgbClr val="FFFFFF"/>
                </a:solidFill>
                <a:latin typeface="Verdana"/>
                <a:cs typeface="Verdana"/>
              </a:rPr>
              <a:t>(or</a:t>
            </a:r>
            <a:r>
              <a:rPr sz="2500" spc="-80" dirty="0">
                <a:solidFill>
                  <a:srgbClr val="FFFFFF"/>
                </a:solidFill>
                <a:latin typeface="Verdana"/>
                <a:cs typeface="Verdana"/>
              </a:rPr>
              <a:t> </a:t>
            </a:r>
            <a:r>
              <a:rPr sz="2500" spc="-110" dirty="0">
                <a:solidFill>
                  <a:srgbClr val="FFFFFF"/>
                </a:solidFill>
                <a:latin typeface="Verdana"/>
                <a:cs typeface="Verdana"/>
              </a:rPr>
              <a:t>bins),</a:t>
            </a:r>
            <a:r>
              <a:rPr sz="2500" spc="-265" dirty="0">
                <a:solidFill>
                  <a:srgbClr val="FFFFFF"/>
                </a:solidFill>
                <a:latin typeface="Verdana"/>
                <a:cs typeface="Verdana"/>
              </a:rPr>
              <a:t> </a:t>
            </a:r>
            <a:r>
              <a:rPr sz="2500" spc="-125" dirty="0">
                <a:solidFill>
                  <a:srgbClr val="FFFFFF"/>
                </a:solidFill>
                <a:latin typeface="Verdana"/>
                <a:cs typeface="Verdana"/>
              </a:rPr>
              <a:t>making</a:t>
            </a:r>
            <a:r>
              <a:rPr sz="2500" spc="-265" dirty="0">
                <a:solidFill>
                  <a:srgbClr val="FFFFFF"/>
                </a:solidFill>
                <a:latin typeface="Verdana"/>
                <a:cs typeface="Verdana"/>
              </a:rPr>
              <a:t> </a:t>
            </a:r>
            <a:r>
              <a:rPr sz="2500" spc="5" dirty="0">
                <a:solidFill>
                  <a:srgbClr val="FFFFFF"/>
                </a:solidFill>
                <a:latin typeface="Verdana"/>
                <a:cs typeface="Verdana"/>
              </a:rPr>
              <a:t>it</a:t>
            </a:r>
            <a:r>
              <a:rPr sz="2500" spc="-265" dirty="0">
                <a:solidFill>
                  <a:srgbClr val="FFFFFF"/>
                </a:solidFill>
                <a:latin typeface="Verdana"/>
                <a:cs typeface="Verdana"/>
              </a:rPr>
              <a:t> </a:t>
            </a:r>
            <a:r>
              <a:rPr sz="2500" spc="-75" dirty="0">
                <a:solidFill>
                  <a:srgbClr val="FFFFFF"/>
                </a:solidFill>
                <a:latin typeface="Verdana"/>
                <a:cs typeface="Verdana"/>
              </a:rPr>
              <a:t>easy</a:t>
            </a:r>
            <a:r>
              <a:rPr sz="2500" spc="-265" dirty="0">
                <a:solidFill>
                  <a:srgbClr val="FFFFFF"/>
                </a:solidFill>
                <a:latin typeface="Verdana"/>
                <a:cs typeface="Verdana"/>
              </a:rPr>
              <a:t> </a:t>
            </a:r>
            <a:r>
              <a:rPr sz="2500" spc="35" dirty="0">
                <a:solidFill>
                  <a:srgbClr val="FFFFFF"/>
                </a:solidFill>
                <a:latin typeface="Verdana"/>
                <a:cs typeface="Verdana"/>
              </a:rPr>
              <a:t>to</a:t>
            </a:r>
            <a:r>
              <a:rPr sz="2500" spc="-265" dirty="0">
                <a:solidFill>
                  <a:srgbClr val="FFFFFF"/>
                </a:solidFill>
                <a:latin typeface="Verdana"/>
                <a:cs typeface="Verdana"/>
              </a:rPr>
              <a:t> </a:t>
            </a:r>
            <a:r>
              <a:rPr sz="2500" dirty="0">
                <a:solidFill>
                  <a:srgbClr val="FFFFFF"/>
                </a:solidFill>
                <a:latin typeface="Verdana"/>
                <a:cs typeface="Verdana"/>
              </a:rPr>
              <a:t>identify</a:t>
            </a:r>
            <a:r>
              <a:rPr sz="2500" spc="-265" dirty="0">
                <a:solidFill>
                  <a:srgbClr val="FFFFFF"/>
                </a:solidFill>
                <a:latin typeface="Verdana"/>
                <a:cs typeface="Verdana"/>
              </a:rPr>
              <a:t> </a:t>
            </a:r>
            <a:r>
              <a:rPr sz="2500" spc="-15" dirty="0">
                <a:solidFill>
                  <a:srgbClr val="FFFFFF"/>
                </a:solidFill>
                <a:latin typeface="Verdana"/>
                <a:cs typeface="Verdana"/>
              </a:rPr>
              <a:t>the</a:t>
            </a:r>
            <a:r>
              <a:rPr sz="2500" spc="-265" dirty="0">
                <a:solidFill>
                  <a:srgbClr val="FFFFFF"/>
                </a:solidFill>
                <a:latin typeface="Verdana"/>
                <a:cs typeface="Verdana"/>
              </a:rPr>
              <a:t> </a:t>
            </a:r>
            <a:r>
              <a:rPr sz="2500" spc="-90" dirty="0">
                <a:solidFill>
                  <a:srgbClr val="FFFFFF"/>
                </a:solidFill>
                <a:latin typeface="Verdana"/>
                <a:cs typeface="Verdana"/>
              </a:rPr>
              <a:t>range</a:t>
            </a:r>
            <a:r>
              <a:rPr sz="2500" spc="-265" dirty="0">
                <a:solidFill>
                  <a:srgbClr val="FFFFFF"/>
                </a:solidFill>
                <a:latin typeface="Verdana"/>
                <a:cs typeface="Verdana"/>
              </a:rPr>
              <a:t> </a:t>
            </a:r>
            <a:r>
              <a:rPr sz="2500" spc="-35" dirty="0">
                <a:solidFill>
                  <a:srgbClr val="FFFFFF"/>
                </a:solidFill>
                <a:latin typeface="Verdana"/>
                <a:cs typeface="Verdana"/>
              </a:rPr>
              <a:t>in</a:t>
            </a:r>
            <a:r>
              <a:rPr sz="2500" spc="-265" dirty="0">
                <a:solidFill>
                  <a:srgbClr val="FFFFFF"/>
                </a:solidFill>
                <a:latin typeface="Verdana"/>
                <a:cs typeface="Verdana"/>
              </a:rPr>
              <a:t> </a:t>
            </a:r>
            <a:r>
              <a:rPr sz="2500" spc="-15" dirty="0">
                <a:solidFill>
                  <a:srgbClr val="FFFFFF"/>
                </a:solidFill>
                <a:latin typeface="Verdana"/>
                <a:cs typeface="Verdana"/>
              </a:rPr>
              <a:t>which</a:t>
            </a:r>
            <a:r>
              <a:rPr sz="2500" spc="-265" dirty="0">
                <a:solidFill>
                  <a:srgbClr val="FFFFFF"/>
                </a:solidFill>
                <a:latin typeface="Verdana"/>
                <a:cs typeface="Verdana"/>
              </a:rPr>
              <a:t> </a:t>
            </a:r>
            <a:r>
              <a:rPr sz="2500" spc="-35" dirty="0">
                <a:solidFill>
                  <a:srgbClr val="FFFFFF"/>
                </a:solidFill>
                <a:latin typeface="Verdana"/>
                <a:cs typeface="Verdana"/>
              </a:rPr>
              <a:t>most</a:t>
            </a:r>
            <a:r>
              <a:rPr sz="2500" spc="-265" dirty="0">
                <a:solidFill>
                  <a:srgbClr val="FFFFFF"/>
                </a:solidFill>
                <a:latin typeface="Verdana"/>
                <a:cs typeface="Verdana"/>
              </a:rPr>
              <a:t> </a:t>
            </a:r>
            <a:r>
              <a:rPr sz="2500" dirty="0">
                <a:solidFill>
                  <a:srgbClr val="FFFFFF"/>
                </a:solidFill>
                <a:latin typeface="Verdana"/>
                <a:cs typeface="Verdana"/>
              </a:rPr>
              <a:t>prices</a:t>
            </a:r>
            <a:r>
              <a:rPr sz="2500" spc="-265" dirty="0">
                <a:solidFill>
                  <a:srgbClr val="FFFFFF"/>
                </a:solidFill>
                <a:latin typeface="Verdana"/>
                <a:cs typeface="Verdana"/>
              </a:rPr>
              <a:t> </a:t>
            </a:r>
            <a:r>
              <a:rPr sz="2500" spc="15" dirty="0">
                <a:solidFill>
                  <a:srgbClr val="FFFFFF"/>
                </a:solidFill>
                <a:latin typeface="Verdana"/>
                <a:cs typeface="Verdana"/>
              </a:rPr>
              <a:t>fall</a:t>
            </a:r>
            <a:r>
              <a:rPr sz="2500" spc="-265" dirty="0">
                <a:solidFill>
                  <a:srgbClr val="FFFFFF"/>
                </a:solidFill>
                <a:latin typeface="Verdana"/>
                <a:cs typeface="Verdana"/>
              </a:rPr>
              <a:t> </a:t>
            </a:r>
            <a:r>
              <a:rPr sz="2500" spc="-35" dirty="0">
                <a:solidFill>
                  <a:srgbClr val="FFFFFF"/>
                </a:solidFill>
                <a:latin typeface="Verdana"/>
                <a:cs typeface="Verdana"/>
              </a:rPr>
              <a:t>and</a:t>
            </a:r>
            <a:r>
              <a:rPr sz="2500" spc="-265" dirty="0">
                <a:solidFill>
                  <a:srgbClr val="FFFFFF"/>
                </a:solidFill>
                <a:latin typeface="Verdana"/>
                <a:cs typeface="Verdana"/>
              </a:rPr>
              <a:t> </a:t>
            </a:r>
            <a:r>
              <a:rPr sz="2500" spc="-65" dirty="0">
                <a:solidFill>
                  <a:srgbClr val="FFFFFF"/>
                </a:solidFill>
                <a:latin typeface="Verdana"/>
                <a:cs typeface="Verdana"/>
              </a:rPr>
              <a:t>any</a:t>
            </a:r>
            <a:r>
              <a:rPr sz="2500" spc="-265" dirty="0">
                <a:solidFill>
                  <a:srgbClr val="FFFFFF"/>
                </a:solidFill>
                <a:latin typeface="Verdana"/>
                <a:cs typeface="Verdana"/>
              </a:rPr>
              <a:t> </a:t>
            </a:r>
            <a:r>
              <a:rPr sz="2500" spc="-30" dirty="0">
                <a:solidFill>
                  <a:srgbClr val="FFFFFF"/>
                </a:solidFill>
                <a:latin typeface="Verdana"/>
                <a:cs typeface="Verdana"/>
              </a:rPr>
              <a:t>patterns</a:t>
            </a:r>
            <a:r>
              <a:rPr sz="2500" spc="-265" dirty="0">
                <a:solidFill>
                  <a:srgbClr val="FFFFFF"/>
                </a:solidFill>
                <a:latin typeface="Verdana"/>
                <a:cs typeface="Verdana"/>
              </a:rPr>
              <a:t> </a:t>
            </a:r>
            <a:r>
              <a:rPr sz="2500" dirty="0">
                <a:solidFill>
                  <a:srgbClr val="FFFFFF"/>
                </a:solidFill>
                <a:latin typeface="Verdana"/>
                <a:cs typeface="Verdana"/>
              </a:rPr>
              <a:t>or</a:t>
            </a:r>
            <a:r>
              <a:rPr sz="2500" spc="-265" dirty="0">
                <a:solidFill>
                  <a:srgbClr val="FFFFFF"/>
                </a:solidFill>
                <a:latin typeface="Verdana"/>
                <a:cs typeface="Verdana"/>
              </a:rPr>
              <a:t> </a:t>
            </a:r>
            <a:r>
              <a:rPr sz="2500" spc="-15" dirty="0">
                <a:solidFill>
                  <a:srgbClr val="FFFFFF"/>
                </a:solidFill>
                <a:latin typeface="Verdana"/>
                <a:cs typeface="Verdana"/>
              </a:rPr>
              <a:t>outliers</a:t>
            </a:r>
            <a:r>
              <a:rPr sz="2500" spc="-265" dirty="0">
                <a:solidFill>
                  <a:srgbClr val="FFFFFF"/>
                </a:solidFill>
                <a:latin typeface="Verdana"/>
                <a:cs typeface="Verdana"/>
              </a:rPr>
              <a:t> </a:t>
            </a:r>
            <a:r>
              <a:rPr sz="2500" spc="-15" dirty="0">
                <a:solidFill>
                  <a:srgbClr val="FFFFFF"/>
                </a:solidFill>
                <a:latin typeface="Verdana"/>
                <a:cs typeface="Verdana"/>
              </a:rPr>
              <a:t>present</a:t>
            </a:r>
            <a:r>
              <a:rPr sz="2500" spc="-265" dirty="0">
                <a:solidFill>
                  <a:srgbClr val="FFFFFF"/>
                </a:solidFill>
                <a:latin typeface="Verdana"/>
                <a:cs typeface="Verdana"/>
              </a:rPr>
              <a:t> </a:t>
            </a:r>
            <a:r>
              <a:rPr sz="2500" spc="-35" dirty="0">
                <a:solidFill>
                  <a:srgbClr val="FFFFFF"/>
                </a:solidFill>
                <a:latin typeface="Verdana"/>
                <a:cs typeface="Verdana"/>
              </a:rPr>
              <a:t>in</a:t>
            </a:r>
            <a:r>
              <a:rPr sz="2500" spc="-265" dirty="0">
                <a:solidFill>
                  <a:srgbClr val="FFFFFF"/>
                </a:solidFill>
                <a:latin typeface="Verdana"/>
                <a:cs typeface="Verdana"/>
              </a:rPr>
              <a:t> </a:t>
            </a:r>
            <a:r>
              <a:rPr sz="2500" spc="-15" dirty="0">
                <a:solidFill>
                  <a:srgbClr val="FFFFFF"/>
                </a:solidFill>
                <a:latin typeface="Verdana"/>
                <a:cs typeface="Verdana"/>
              </a:rPr>
              <a:t>the</a:t>
            </a:r>
            <a:r>
              <a:rPr sz="2500" spc="-10" dirty="0">
                <a:solidFill>
                  <a:srgbClr val="FFFFFF"/>
                </a:solidFill>
                <a:latin typeface="Verdana"/>
                <a:cs typeface="Verdana"/>
              </a:rPr>
              <a:t> </a:t>
            </a:r>
            <a:r>
              <a:rPr sz="2500" spc="-80" dirty="0">
                <a:solidFill>
                  <a:srgbClr val="FFFFFF"/>
                </a:solidFill>
                <a:latin typeface="Verdana"/>
                <a:cs typeface="Verdana"/>
              </a:rPr>
              <a:t>data.</a:t>
            </a:r>
            <a:endParaRPr sz="2500">
              <a:latin typeface="Verdana"/>
              <a:cs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3345"/>
          </a:solidFill>
        </p:spPr>
        <p:txBody>
          <a:bodyPr wrap="square" lIns="0" tIns="0" rIns="0" bIns="0" rtlCol="0"/>
          <a:lstStyle/>
          <a:p>
            <a:endParaRPr/>
          </a:p>
        </p:txBody>
      </p:sp>
      <p:pic>
        <p:nvPicPr>
          <p:cNvPr id="3" name="object 3"/>
          <p:cNvPicPr/>
          <p:nvPr/>
        </p:nvPicPr>
        <p:blipFill>
          <a:blip r:embed="rId2" cstate="print"/>
          <a:stretch>
            <a:fillRect/>
          </a:stretch>
        </p:blipFill>
        <p:spPr>
          <a:xfrm>
            <a:off x="4289206" y="3772234"/>
            <a:ext cx="8543909" cy="6343649"/>
          </a:xfrm>
          <a:prstGeom prst="rect">
            <a:avLst/>
          </a:prstGeom>
        </p:spPr>
      </p:pic>
      <p:sp>
        <p:nvSpPr>
          <p:cNvPr id="4" name="object 4"/>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tabLst>
                <a:tab pos="4027804" algn="l"/>
              </a:tabLst>
            </a:pPr>
            <a:r>
              <a:rPr spc="-650" dirty="0"/>
              <a:t>Correlation</a:t>
            </a:r>
            <a:r>
              <a:rPr dirty="0"/>
              <a:t>	</a:t>
            </a:r>
            <a:r>
              <a:rPr spc="-790" dirty="0"/>
              <a:t>Between</a:t>
            </a:r>
            <a:r>
              <a:rPr spc="-509" dirty="0"/>
              <a:t> </a:t>
            </a:r>
            <a:r>
              <a:rPr spc="-695" dirty="0"/>
              <a:t>Area</a:t>
            </a:r>
            <a:r>
              <a:rPr spc="-505" dirty="0"/>
              <a:t> </a:t>
            </a:r>
            <a:r>
              <a:rPr spc="-765" dirty="0"/>
              <a:t>and</a:t>
            </a:r>
            <a:r>
              <a:rPr spc="-505" dirty="0"/>
              <a:t> </a:t>
            </a:r>
            <a:r>
              <a:rPr spc="-595" dirty="0"/>
              <a:t>Price</a:t>
            </a:r>
          </a:p>
        </p:txBody>
      </p:sp>
      <p:sp>
        <p:nvSpPr>
          <p:cNvPr id="5" name="object 5"/>
          <p:cNvSpPr txBox="1"/>
          <p:nvPr/>
        </p:nvSpPr>
        <p:spPr>
          <a:xfrm>
            <a:off x="231140" y="1643497"/>
            <a:ext cx="17555210" cy="1701800"/>
          </a:xfrm>
          <a:prstGeom prst="rect">
            <a:avLst/>
          </a:prstGeom>
        </p:spPr>
        <p:txBody>
          <a:bodyPr vert="horz" wrap="square" lIns="0" tIns="12700" rIns="0" bIns="0" rtlCol="0">
            <a:spAutoFit/>
          </a:bodyPr>
          <a:lstStyle/>
          <a:p>
            <a:pPr marL="12700" marR="5080">
              <a:lnSpc>
                <a:spcPct val="114599"/>
              </a:lnSpc>
              <a:spcBef>
                <a:spcPts val="100"/>
              </a:spcBef>
            </a:pPr>
            <a:r>
              <a:rPr sz="2400" spc="-40" dirty="0">
                <a:solidFill>
                  <a:srgbClr val="FFFFFF"/>
                </a:solidFill>
                <a:latin typeface="Verdana"/>
                <a:cs typeface="Verdana"/>
              </a:rPr>
              <a:t>A</a:t>
            </a:r>
            <a:r>
              <a:rPr sz="2400" spc="-220" dirty="0">
                <a:solidFill>
                  <a:srgbClr val="FFFFFF"/>
                </a:solidFill>
                <a:latin typeface="Verdana"/>
                <a:cs typeface="Verdana"/>
              </a:rPr>
              <a:t> </a:t>
            </a:r>
            <a:r>
              <a:rPr sz="2400" spc="-20" dirty="0">
                <a:solidFill>
                  <a:srgbClr val="FFFFFF"/>
                </a:solidFill>
                <a:latin typeface="Verdana"/>
                <a:cs typeface="Verdana"/>
              </a:rPr>
              <a:t>scatter</a:t>
            </a:r>
            <a:r>
              <a:rPr sz="2400" spc="-220" dirty="0">
                <a:solidFill>
                  <a:srgbClr val="FFFFFF"/>
                </a:solidFill>
                <a:latin typeface="Verdana"/>
                <a:cs typeface="Verdana"/>
              </a:rPr>
              <a:t> </a:t>
            </a:r>
            <a:r>
              <a:rPr sz="2400" dirty="0">
                <a:solidFill>
                  <a:srgbClr val="FFFFFF"/>
                </a:solidFill>
                <a:latin typeface="Verdana"/>
                <a:cs typeface="Verdana"/>
              </a:rPr>
              <a:t>plot</a:t>
            </a:r>
            <a:r>
              <a:rPr sz="2400" spc="-215" dirty="0">
                <a:solidFill>
                  <a:srgbClr val="FFFFFF"/>
                </a:solidFill>
                <a:latin typeface="Verdana"/>
                <a:cs typeface="Verdana"/>
              </a:rPr>
              <a:t> </a:t>
            </a:r>
            <a:r>
              <a:rPr sz="2400" spc="-45" dirty="0">
                <a:solidFill>
                  <a:srgbClr val="FFFFFF"/>
                </a:solidFill>
                <a:latin typeface="Verdana"/>
                <a:cs typeface="Verdana"/>
              </a:rPr>
              <a:t>is</a:t>
            </a:r>
            <a:r>
              <a:rPr sz="2400" spc="-220" dirty="0">
                <a:solidFill>
                  <a:srgbClr val="FFFFFF"/>
                </a:solidFill>
                <a:latin typeface="Verdana"/>
                <a:cs typeface="Verdana"/>
              </a:rPr>
              <a:t> </a:t>
            </a:r>
            <a:r>
              <a:rPr sz="2400" spc="-20" dirty="0">
                <a:solidFill>
                  <a:srgbClr val="FFFFFF"/>
                </a:solidFill>
                <a:latin typeface="Verdana"/>
                <a:cs typeface="Verdana"/>
              </a:rPr>
              <a:t>chosen</a:t>
            </a:r>
            <a:r>
              <a:rPr sz="2400" spc="-215" dirty="0">
                <a:solidFill>
                  <a:srgbClr val="FFFFFF"/>
                </a:solidFill>
                <a:latin typeface="Verdana"/>
                <a:cs typeface="Verdana"/>
              </a:rPr>
              <a:t> </a:t>
            </a:r>
            <a:r>
              <a:rPr sz="2400" spc="-35" dirty="0">
                <a:solidFill>
                  <a:srgbClr val="FFFFFF"/>
                </a:solidFill>
                <a:latin typeface="Verdana"/>
                <a:cs typeface="Verdana"/>
              </a:rPr>
              <a:t>because</a:t>
            </a:r>
            <a:r>
              <a:rPr sz="2400" spc="-220" dirty="0">
                <a:solidFill>
                  <a:srgbClr val="FFFFFF"/>
                </a:solidFill>
                <a:latin typeface="Verdana"/>
                <a:cs typeface="Verdana"/>
              </a:rPr>
              <a:t> </a:t>
            </a:r>
            <a:r>
              <a:rPr sz="2400" dirty="0">
                <a:solidFill>
                  <a:srgbClr val="FFFFFF"/>
                </a:solidFill>
                <a:latin typeface="Verdana"/>
                <a:cs typeface="Verdana"/>
              </a:rPr>
              <a:t>it</a:t>
            </a:r>
            <a:r>
              <a:rPr sz="2400" spc="-220" dirty="0">
                <a:solidFill>
                  <a:srgbClr val="FFFFFF"/>
                </a:solidFill>
                <a:latin typeface="Verdana"/>
                <a:cs typeface="Verdana"/>
              </a:rPr>
              <a:t> </a:t>
            </a:r>
            <a:r>
              <a:rPr sz="2400" dirty="0">
                <a:solidFill>
                  <a:srgbClr val="FFFFFF"/>
                </a:solidFill>
                <a:latin typeface="Verdana"/>
                <a:cs typeface="Verdana"/>
              </a:rPr>
              <a:t>effectively</a:t>
            </a:r>
            <a:r>
              <a:rPr sz="2400" spc="-215" dirty="0">
                <a:solidFill>
                  <a:srgbClr val="FFFFFF"/>
                </a:solidFill>
                <a:latin typeface="Verdana"/>
                <a:cs typeface="Verdana"/>
              </a:rPr>
              <a:t> </a:t>
            </a:r>
            <a:r>
              <a:rPr sz="2400" spc="-65" dirty="0">
                <a:solidFill>
                  <a:srgbClr val="FFFFFF"/>
                </a:solidFill>
                <a:latin typeface="Verdana"/>
                <a:cs typeface="Verdana"/>
              </a:rPr>
              <a:t>visualizes</a:t>
            </a:r>
            <a:r>
              <a:rPr sz="2400" spc="-220" dirty="0">
                <a:solidFill>
                  <a:srgbClr val="FFFFFF"/>
                </a:solidFill>
                <a:latin typeface="Verdana"/>
                <a:cs typeface="Verdana"/>
              </a:rPr>
              <a:t> </a:t>
            </a:r>
            <a:r>
              <a:rPr sz="2400" spc="-35" dirty="0">
                <a:solidFill>
                  <a:srgbClr val="FFFFFF"/>
                </a:solidFill>
                <a:latin typeface="Verdana"/>
                <a:cs typeface="Verdana"/>
              </a:rPr>
              <a:t>the</a:t>
            </a:r>
            <a:r>
              <a:rPr sz="2400" spc="-220" dirty="0">
                <a:solidFill>
                  <a:srgbClr val="FFFFFF"/>
                </a:solidFill>
                <a:latin typeface="Verdana"/>
                <a:cs typeface="Verdana"/>
              </a:rPr>
              <a:t> </a:t>
            </a:r>
            <a:r>
              <a:rPr sz="2400" spc="-30" dirty="0">
                <a:solidFill>
                  <a:srgbClr val="FFFFFF"/>
                </a:solidFill>
                <a:latin typeface="Verdana"/>
                <a:cs typeface="Verdana"/>
              </a:rPr>
              <a:t>relationship</a:t>
            </a:r>
            <a:r>
              <a:rPr sz="2400" spc="-215" dirty="0">
                <a:solidFill>
                  <a:srgbClr val="FFFFFF"/>
                </a:solidFill>
                <a:latin typeface="Verdana"/>
                <a:cs typeface="Verdana"/>
              </a:rPr>
              <a:t> </a:t>
            </a:r>
            <a:r>
              <a:rPr sz="2400" spc="-35" dirty="0">
                <a:solidFill>
                  <a:srgbClr val="FFFFFF"/>
                </a:solidFill>
                <a:latin typeface="Verdana"/>
                <a:cs typeface="Verdana"/>
              </a:rPr>
              <a:t>between</a:t>
            </a:r>
            <a:r>
              <a:rPr sz="2400" spc="-220" dirty="0">
                <a:solidFill>
                  <a:srgbClr val="FFFFFF"/>
                </a:solidFill>
                <a:latin typeface="Verdana"/>
                <a:cs typeface="Verdana"/>
              </a:rPr>
              <a:t> </a:t>
            </a:r>
            <a:r>
              <a:rPr sz="2400" spc="-20" dirty="0">
                <a:solidFill>
                  <a:srgbClr val="FFFFFF"/>
                </a:solidFill>
                <a:latin typeface="Verdana"/>
                <a:cs typeface="Verdana"/>
              </a:rPr>
              <a:t>two</a:t>
            </a:r>
            <a:r>
              <a:rPr sz="2400" spc="-215" dirty="0">
                <a:solidFill>
                  <a:srgbClr val="FFFFFF"/>
                </a:solidFill>
                <a:latin typeface="Verdana"/>
                <a:cs typeface="Verdana"/>
              </a:rPr>
              <a:t> </a:t>
            </a:r>
            <a:r>
              <a:rPr sz="2400" spc="-20" dirty="0">
                <a:solidFill>
                  <a:srgbClr val="FFFFFF"/>
                </a:solidFill>
                <a:latin typeface="Verdana"/>
                <a:cs typeface="Verdana"/>
              </a:rPr>
              <a:t>continuous</a:t>
            </a:r>
            <a:r>
              <a:rPr sz="2400" spc="-220" dirty="0">
                <a:solidFill>
                  <a:srgbClr val="FFFFFF"/>
                </a:solidFill>
                <a:latin typeface="Verdana"/>
                <a:cs typeface="Verdana"/>
              </a:rPr>
              <a:t> </a:t>
            </a:r>
            <a:r>
              <a:rPr sz="2400" spc="-65" dirty="0">
                <a:solidFill>
                  <a:srgbClr val="FFFFFF"/>
                </a:solidFill>
                <a:latin typeface="Verdana"/>
                <a:cs typeface="Verdana"/>
              </a:rPr>
              <a:t>variables,</a:t>
            </a:r>
            <a:r>
              <a:rPr sz="2400" spc="-220" dirty="0">
                <a:solidFill>
                  <a:srgbClr val="FFFFFF"/>
                </a:solidFill>
                <a:latin typeface="Verdana"/>
                <a:cs typeface="Verdana"/>
              </a:rPr>
              <a:t> </a:t>
            </a:r>
            <a:r>
              <a:rPr sz="2400" spc="-40" dirty="0">
                <a:solidFill>
                  <a:srgbClr val="FFFFFF"/>
                </a:solidFill>
                <a:latin typeface="Verdana"/>
                <a:cs typeface="Verdana"/>
              </a:rPr>
              <a:t>in</a:t>
            </a:r>
            <a:r>
              <a:rPr sz="2400" spc="-215" dirty="0">
                <a:solidFill>
                  <a:srgbClr val="FFFFFF"/>
                </a:solidFill>
                <a:latin typeface="Verdana"/>
                <a:cs typeface="Verdana"/>
              </a:rPr>
              <a:t> </a:t>
            </a:r>
            <a:r>
              <a:rPr sz="2400" spc="-30" dirty="0">
                <a:solidFill>
                  <a:srgbClr val="FFFFFF"/>
                </a:solidFill>
                <a:latin typeface="Verdana"/>
                <a:cs typeface="Verdana"/>
              </a:rPr>
              <a:t>this</a:t>
            </a:r>
            <a:r>
              <a:rPr sz="2400" spc="-220" dirty="0">
                <a:solidFill>
                  <a:srgbClr val="FFFFFF"/>
                </a:solidFill>
                <a:latin typeface="Verdana"/>
                <a:cs typeface="Verdana"/>
              </a:rPr>
              <a:t> </a:t>
            </a:r>
            <a:r>
              <a:rPr sz="2400" spc="-20" dirty="0">
                <a:solidFill>
                  <a:srgbClr val="FFFFFF"/>
                </a:solidFill>
                <a:latin typeface="Verdana"/>
                <a:cs typeface="Verdana"/>
              </a:rPr>
              <a:t>case, </a:t>
            </a:r>
            <a:r>
              <a:rPr sz="2400" spc="-85" dirty="0">
                <a:solidFill>
                  <a:srgbClr val="FFFFFF"/>
                </a:solidFill>
                <a:latin typeface="Verdana"/>
                <a:cs typeface="Verdana"/>
              </a:rPr>
              <a:t>'area'</a:t>
            </a:r>
            <a:r>
              <a:rPr sz="2400" spc="-210" dirty="0">
                <a:solidFill>
                  <a:srgbClr val="FFFFFF"/>
                </a:solidFill>
                <a:latin typeface="Verdana"/>
                <a:cs typeface="Verdana"/>
              </a:rPr>
              <a:t> </a:t>
            </a:r>
            <a:r>
              <a:rPr sz="2400" spc="-50" dirty="0">
                <a:solidFill>
                  <a:srgbClr val="FFFFFF"/>
                </a:solidFill>
                <a:latin typeface="Verdana"/>
                <a:cs typeface="Verdana"/>
              </a:rPr>
              <a:t>and</a:t>
            </a:r>
            <a:r>
              <a:rPr sz="2400" spc="-210" dirty="0">
                <a:solidFill>
                  <a:srgbClr val="FFFFFF"/>
                </a:solidFill>
                <a:latin typeface="Verdana"/>
                <a:cs typeface="Verdana"/>
              </a:rPr>
              <a:t> </a:t>
            </a:r>
            <a:r>
              <a:rPr sz="2400" spc="-60" dirty="0">
                <a:solidFill>
                  <a:srgbClr val="FFFFFF"/>
                </a:solidFill>
                <a:latin typeface="Verdana"/>
                <a:cs typeface="Verdana"/>
              </a:rPr>
              <a:t>'price'.</a:t>
            </a:r>
            <a:r>
              <a:rPr sz="2400" spc="-210" dirty="0">
                <a:solidFill>
                  <a:srgbClr val="FFFFFF"/>
                </a:solidFill>
                <a:latin typeface="Verdana"/>
                <a:cs typeface="Verdana"/>
              </a:rPr>
              <a:t> </a:t>
            </a:r>
            <a:r>
              <a:rPr sz="2400" spc="-45" dirty="0">
                <a:solidFill>
                  <a:srgbClr val="FFFFFF"/>
                </a:solidFill>
                <a:latin typeface="Verdana"/>
                <a:cs typeface="Verdana"/>
              </a:rPr>
              <a:t>Scatter</a:t>
            </a:r>
            <a:r>
              <a:rPr sz="2400" spc="-204" dirty="0">
                <a:solidFill>
                  <a:srgbClr val="FFFFFF"/>
                </a:solidFill>
                <a:latin typeface="Verdana"/>
                <a:cs typeface="Verdana"/>
              </a:rPr>
              <a:t> </a:t>
            </a:r>
            <a:r>
              <a:rPr sz="2400" dirty="0">
                <a:solidFill>
                  <a:srgbClr val="FFFFFF"/>
                </a:solidFill>
                <a:latin typeface="Verdana"/>
                <a:cs typeface="Verdana"/>
              </a:rPr>
              <a:t>plots</a:t>
            </a:r>
            <a:r>
              <a:rPr sz="2400" spc="-210" dirty="0">
                <a:solidFill>
                  <a:srgbClr val="FFFFFF"/>
                </a:solidFill>
                <a:latin typeface="Verdana"/>
                <a:cs typeface="Verdana"/>
              </a:rPr>
              <a:t> </a:t>
            </a:r>
            <a:r>
              <a:rPr sz="2400" spc="-20" dirty="0">
                <a:solidFill>
                  <a:srgbClr val="FFFFFF"/>
                </a:solidFill>
                <a:latin typeface="Verdana"/>
                <a:cs typeface="Verdana"/>
              </a:rPr>
              <a:t>help</a:t>
            </a:r>
            <a:r>
              <a:rPr sz="2400" spc="-210" dirty="0">
                <a:solidFill>
                  <a:srgbClr val="FFFFFF"/>
                </a:solidFill>
                <a:latin typeface="Verdana"/>
                <a:cs typeface="Verdana"/>
              </a:rPr>
              <a:t> </a:t>
            </a:r>
            <a:r>
              <a:rPr sz="2400" spc="-20" dirty="0">
                <a:solidFill>
                  <a:srgbClr val="FFFFFF"/>
                </a:solidFill>
                <a:latin typeface="Verdana"/>
                <a:cs typeface="Verdana"/>
              </a:rPr>
              <a:t>identify</a:t>
            </a:r>
            <a:r>
              <a:rPr sz="2400" spc="-204" dirty="0">
                <a:solidFill>
                  <a:srgbClr val="FFFFFF"/>
                </a:solidFill>
                <a:latin typeface="Verdana"/>
                <a:cs typeface="Verdana"/>
              </a:rPr>
              <a:t> </a:t>
            </a:r>
            <a:r>
              <a:rPr sz="2400" spc="-55" dirty="0">
                <a:solidFill>
                  <a:srgbClr val="FFFFFF"/>
                </a:solidFill>
                <a:latin typeface="Verdana"/>
                <a:cs typeface="Verdana"/>
              </a:rPr>
              <a:t>patterns,</a:t>
            </a:r>
            <a:r>
              <a:rPr sz="2400" spc="-210" dirty="0">
                <a:solidFill>
                  <a:srgbClr val="FFFFFF"/>
                </a:solidFill>
                <a:latin typeface="Verdana"/>
                <a:cs typeface="Verdana"/>
              </a:rPr>
              <a:t> </a:t>
            </a:r>
            <a:r>
              <a:rPr sz="2400" spc="-55" dirty="0">
                <a:solidFill>
                  <a:srgbClr val="FFFFFF"/>
                </a:solidFill>
                <a:latin typeface="Verdana"/>
                <a:cs typeface="Verdana"/>
              </a:rPr>
              <a:t>trends,</a:t>
            </a:r>
            <a:r>
              <a:rPr sz="2400" spc="-210" dirty="0">
                <a:solidFill>
                  <a:srgbClr val="FFFFFF"/>
                </a:solidFill>
                <a:latin typeface="Verdana"/>
                <a:cs typeface="Verdana"/>
              </a:rPr>
              <a:t> </a:t>
            </a:r>
            <a:r>
              <a:rPr sz="2400" spc="-50" dirty="0">
                <a:solidFill>
                  <a:srgbClr val="FFFFFF"/>
                </a:solidFill>
                <a:latin typeface="Verdana"/>
                <a:cs typeface="Verdana"/>
              </a:rPr>
              <a:t>and</a:t>
            </a:r>
            <a:r>
              <a:rPr sz="2400" spc="-204" dirty="0">
                <a:solidFill>
                  <a:srgbClr val="FFFFFF"/>
                </a:solidFill>
                <a:latin typeface="Verdana"/>
                <a:cs typeface="Verdana"/>
              </a:rPr>
              <a:t> </a:t>
            </a:r>
            <a:r>
              <a:rPr sz="2400" spc="-20" dirty="0">
                <a:solidFill>
                  <a:srgbClr val="FFFFFF"/>
                </a:solidFill>
                <a:latin typeface="Verdana"/>
                <a:cs typeface="Verdana"/>
              </a:rPr>
              <a:t>potential</a:t>
            </a:r>
            <a:r>
              <a:rPr sz="2400" spc="-210" dirty="0">
                <a:solidFill>
                  <a:srgbClr val="FFFFFF"/>
                </a:solidFill>
                <a:latin typeface="Verdana"/>
                <a:cs typeface="Verdana"/>
              </a:rPr>
              <a:t> </a:t>
            </a:r>
            <a:r>
              <a:rPr sz="2400" spc="-20" dirty="0">
                <a:solidFill>
                  <a:srgbClr val="FFFFFF"/>
                </a:solidFill>
                <a:latin typeface="Verdana"/>
                <a:cs typeface="Verdana"/>
              </a:rPr>
              <a:t>correlations</a:t>
            </a:r>
            <a:r>
              <a:rPr sz="2400" spc="-210" dirty="0">
                <a:solidFill>
                  <a:srgbClr val="FFFFFF"/>
                </a:solidFill>
                <a:latin typeface="Verdana"/>
                <a:cs typeface="Verdana"/>
              </a:rPr>
              <a:t> </a:t>
            </a:r>
            <a:r>
              <a:rPr sz="2400" spc="-35" dirty="0">
                <a:solidFill>
                  <a:srgbClr val="FFFFFF"/>
                </a:solidFill>
                <a:latin typeface="Verdana"/>
                <a:cs typeface="Verdana"/>
              </a:rPr>
              <a:t>between</a:t>
            </a:r>
            <a:r>
              <a:rPr sz="2400" spc="-204" dirty="0">
                <a:solidFill>
                  <a:srgbClr val="FFFFFF"/>
                </a:solidFill>
                <a:latin typeface="Verdana"/>
                <a:cs typeface="Verdana"/>
              </a:rPr>
              <a:t> </a:t>
            </a:r>
            <a:r>
              <a:rPr sz="2400" spc="-35" dirty="0">
                <a:solidFill>
                  <a:srgbClr val="FFFFFF"/>
                </a:solidFill>
                <a:latin typeface="Verdana"/>
                <a:cs typeface="Verdana"/>
              </a:rPr>
              <a:t>the</a:t>
            </a:r>
            <a:r>
              <a:rPr sz="2400" spc="-210" dirty="0">
                <a:solidFill>
                  <a:srgbClr val="FFFFFF"/>
                </a:solidFill>
                <a:latin typeface="Verdana"/>
                <a:cs typeface="Verdana"/>
              </a:rPr>
              <a:t> </a:t>
            </a:r>
            <a:r>
              <a:rPr sz="2400" spc="-65" dirty="0">
                <a:solidFill>
                  <a:srgbClr val="FFFFFF"/>
                </a:solidFill>
                <a:latin typeface="Verdana"/>
                <a:cs typeface="Verdana"/>
              </a:rPr>
              <a:t>variables.</a:t>
            </a:r>
            <a:r>
              <a:rPr sz="2400" spc="-210" dirty="0">
                <a:solidFill>
                  <a:srgbClr val="FFFFFF"/>
                </a:solidFill>
                <a:latin typeface="Verdana"/>
                <a:cs typeface="Verdana"/>
              </a:rPr>
              <a:t> </a:t>
            </a:r>
            <a:r>
              <a:rPr sz="2400" spc="-25" dirty="0">
                <a:solidFill>
                  <a:srgbClr val="FFFFFF"/>
                </a:solidFill>
                <a:latin typeface="Verdana"/>
                <a:cs typeface="Verdana"/>
              </a:rPr>
              <a:t>By</a:t>
            </a:r>
            <a:endParaRPr sz="2400">
              <a:latin typeface="Verdana"/>
              <a:cs typeface="Verdana"/>
            </a:endParaRPr>
          </a:p>
          <a:p>
            <a:pPr marL="12700" marR="698500">
              <a:lnSpc>
                <a:spcPct val="114599"/>
              </a:lnSpc>
            </a:pPr>
            <a:r>
              <a:rPr sz="2400" spc="-20" dirty="0">
                <a:solidFill>
                  <a:srgbClr val="FFFFFF"/>
                </a:solidFill>
                <a:latin typeface="Verdana"/>
                <a:cs typeface="Verdana"/>
              </a:rPr>
              <a:t>plotting</a:t>
            </a:r>
            <a:r>
              <a:rPr sz="2400" spc="-225" dirty="0">
                <a:solidFill>
                  <a:srgbClr val="FFFFFF"/>
                </a:solidFill>
                <a:latin typeface="Verdana"/>
                <a:cs typeface="Verdana"/>
              </a:rPr>
              <a:t> </a:t>
            </a:r>
            <a:r>
              <a:rPr sz="2400" spc="-85" dirty="0">
                <a:solidFill>
                  <a:srgbClr val="FFFFFF"/>
                </a:solidFill>
                <a:latin typeface="Verdana"/>
                <a:cs typeface="Verdana"/>
              </a:rPr>
              <a:t>'area'</a:t>
            </a:r>
            <a:r>
              <a:rPr sz="2400" spc="-225" dirty="0">
                <a:solidFill>
                  <a:srgbClr val="FFFFFF"/>
                </a:solidFill>
                <a:latin typeface="Verdana"/>
                <a:cs typeface="Verdana"/>
              </a:rPr>
              <a:t> </a:t>
            </a:r>
            <a:r>
              <a:rPr sz="2400" spc="-20" dirty="0">
                <a:solidFill>
                  <a:srgbClr val="FFFFFF"/>
                </a:solidFill>
                <a:latin typeface="Verdana"/>
                <a:cs typeface="Verdana"/>
              </a:rPr>
              <a:t>on</a:t>
            </a:r>
            <a:r>
              <a:rPr sz="2400" spc="-220" dirty="0">
                <a:solidFill>
                  <a:srgbClr val="FFFFFF"/>
                </a:solidFill>
                <a:latin typeface="Verdana"/>
                <a:cs typeface="Verdana"/>
              </a:rPr>
              <a:t> </a:t>
            </a:r>
            <a:r>
              <a:rPr sz="2400" spc="-35" dirty="0">
                <a:solidFill>
                  <a:srgbClr val="FFFFFF"/>
                </a:solidFill>
                <a:latin typeface="Verdana"/>
                <a:cs typeface="Verdana"/>
              </a:rPr>
              <a:t>the</a:t>
            </a:r>
            <a:r>
              <a:rPr sz="2400" spc="-225" dirty="0">
                <a:solidFill>
                  <a:srgbClr val="FFFFFF"/>
                </a:solidFill>
                <a:latin typeface="Verdana"/>
                <a:cs typeface="Verdana"/>
              </a:rPr>
              <a:t> </a:t>
            </a:r>
            <a:r>
              <a:rPr sz="2400" spc="-145" dirty="0">
                <a:solidFill>
                  <a:srgbClr val="FFFFFF"/>
                </a:solidFill>
                <a:latin typeface="Verdana"/>
                <a:cs typeface="Verdana"/>
              </a:rPr>
              <a:t>x-</a:t>
            </a:r>
            <a:r>
              <a:rPr sz="2400" spc="-140" dirty="0">
                <a:solidFill>
                  <a:srgbClr val="FFFFFF"/>
                </a:solidFill>
                <a:latin typeface="Verdana"/>
                <a:cs typeface="Verdana"/>
              </a:rPr>
              <a:t>axis</a:t>
            </a:r>
            <a:r>
              <a:rPr sz="2400" spc="-225" dirty="0">
                <a:solidFill>
                  <a:srgbClr val="FFFFFF"/>
                </a:solidFill>
                <a:latin typeface="Verdana"/>
                <a:cs typeface="Verdana"/>
              </a:rPr>
              <a:t> </a:t>
            </a:r>
            <a:r>
              <a:rPr sz="2400" spc="-50" dirty="0">
                <a:solidFill>
                  <a:srgbClr val="FFFFFF"/>
                </a:solidFill>
                <a:latin typeface="Verdana"/>
                <a:cs typeface="Verdana"/>
              </a:rPr>
              <a:t>and</a:t>
            </a:r>
            <a:r>
              <a:rPr sz="2400" spc="-220" dirty="0">
                <a:solidFill>
                  <a:srgbClr val="FFFFFF"/>
                </a:solidFill>
                <a:latin typeface="Verdana"/>
                <a:cs typeface="Verdana"/>
              </a:rPr>
              <a:t> </a:t>
            </a:r>
            <a:r>
              <a:rPr sz="2400" spc="-30" dirty="0">
                <a:solidFill>
                  <a:srgbClr val="FFFFFF"/>
                </a:solidFill>
                <a:latin typeface="Verdana"/>
                <a:cs typeface="Verdana"/>
              </a:rPr>
              <a:t>'price'</a:t>
            </a:r>
            <a:r>
              <a:rPr sz="2400" spc="-225" dirty="0">
                <a:solidFill>
                  <a:srgbClr val="FFFFFF"/>
                </a:solidFill>
                <a:latin typeface="Verdana"/>
                <a:cs typeface="Verdana"/>
              </a:rPr>
              <a:t> </a:t>
            </a:r>
            <a:r>
              <a:rPr sz="2400" spc="-20" dirty="0">
                <a:solidFill>
                  <a:srgbClr val="FFFFFF"/>
                </a:solidFill>
                <a:latin typeface="Verdana"/>
                <a:cs typeface="Verdana"/>
              </a:rPr>
              <a:t>on</a:t>
            </a:r>
            <a:r>
              <a:rPr sz="2400" spc="-225" dirty="0">
                <a:solidFill>
                  <a:srgbClr val="FFFFFF"/>
                </a:solidFill>
                <a:latin typeface="Verdana"/>
                <a:cs typeface="Verdana"/>
              </a:rPr>
              <a:t> </a:t>
            </a:r>
            <a:r>
              <a:rPr sz="2400" spc="-35" dirty="0">
                <a:solidFill>
                  <a:srgbClr val="FFFFFF"/>
                </a:solidFill>
                <a:latin typeface="Verdana"/>
                <a:cs typeface="Verdana"/>
              </a:rPr>
              <a:t>the</a:t>
            </a:r>
            <a:r>
              <a:rPr sz="2400" spc="-220" dirty="0">
                <a:solidFill>
                  <a:srgbClr val="FFFFFF"/>
                </a:solidFill>
                <a:latin typeface="Verdana"/>
                <a:cs typeface="Verdana"/>
              </a:rPr>
              <a:t> </a:t>
            </a:r>
            <a:r>
              <a:rPr sz="2400" spc="-145" dirty="0">
                <a:solidFill>
                  <a:srgbClr val="FFFFFF"/>
                </a:solidFill>
                <a:latin typeface="Verdana"/>
                <a:cs typeface="Verdana"/>
              </a:rPr>
              <a:t>y-</a:t>
            </a:r>
            <a:r>
              <a:rPr sz="2400" spc="-130" dirty="0">
                <a:solidFill>
                  <a:srgbClr val="FFFFFF"/>
                </a:solidFill>
                <a:latin typeface="Verdana"/>
                <a:cs typeface="Verdana"/>
              </a:rPr>
              <a:t>axis,</a:t>
            </a:r>
            <a:r>
              <a:rPr sz="2400" spc="-225" dirty="0">
                <a:solidFill>
                  <a:srgbClr val="FFFFFF"/>
                </a:solidFill>
                <a:latin typeface="Verdana"/>
                <a:cs typeface="Verdana"/>
              </a:rPr>
              <a:t> </a:t>
            </a:r>
            <a:r>
              <a:rPr sz="2400" spc="-75" dirty="0">
                <a:solidFill>
                  <a:srgbClr val="FFFFFF"/>
                </a:solidFill>
                <a:latin typeface="Verdana"/>
                <a:cs typeface="Verdana"/>
              </a:rPr>
              <a:t>we</a:t>
            </a:r>
            <a:r>
              <a:rPr sz="2400" spc="-225" dirty="0">
                <a:solidFill>
                  <a:srgbClr val="FFFFFF"/>
                </a:solidFill>
                <a:latin typeface="Verdana"/>
                <a:cs typeface="Verdana"/>
              </a:rPr>
              <a:t> </a:t>
            </a:r>
            <a:r>
              <a:rPr sz="2400" spc="-35" dirty="0">
                <a:solidFill>
                  <a:srgbClr val="FFFFFF"/>
                </a:solidFill>
                <a:latin typeface="Verdana"/>
                <a:cs typeface="Verdana"/>
              </a:rPr>
              <a:t>can</a:t>
            </a:r>
            <a:r>
              <a:rPr sz="2400" spc="-220" dirty="0">
                <a:solidFill>
                  <a:srgbClr val="FFFFFF"/>
                </a:solidFill>
                <a:latin typeface="Verdana"/>
                <a:cs typeface="Verdana"/>
              </a:rPr>
              <a:t> </a:t>
            </a:r>
            <a:r>
              <a:rPr sz="2400" spc="-35" dirty="0">
                <a:solidFill>
                  <a:srgbClr val="FFFFFF"/>
                </a:solidFill>
                <a:latin typeface="Verdana"/>
                <a:cs typeface="Verdana"/>
              </a:rPr>
              <a:t>observe</a:t>
            </a:r>
            <a:r>
              <a:rPr sz="2400" spc="-225" dirty="0">
                <a:solidFill>
                  <a:srgbClr val="FFFFFF"/>
                </a:solidFill>
                <a:latin typeface="Verdana"/>
                <a:cs typeface="Verdana"/>
              </a:rPr>
              <a:t> </a:t>
            </a:r>
            <a:r>
              <a:rPr sz="2400" spc="-40" dirty="0">
                <a:solidFill>
                  <a:srgbClr val="FFFFFF"/>
                </a:solidFill>
                <a:latin typeface="Verdana"/>
                <a:cs typeface="Verdana"/>
              </a:rPr>
              <a:t>how</a:t>
            </a:r>
            <a:r>
              <a:rPr sz="2400" spc="-220" dirty="0">
                <a:solidFill>
                  <a:srgbClr val="FFFFFF"/>
                </a:solidFill>
                <a:latin typeface="Verdana"/>
                <a:cs typeface="Verdana"/>
              </a:rPr>
              <a:t> </a:t>
            </a:r>
            <a:r>
              <a:rPr sz="2400" spc="-65" dirty="0">
                <a:solidFill>
                  <a:srgbClr val="FFFFFF"/>
                </a:solidFill>
                <a:latin typeface="Verdana"/>
                <a:cs typeface="Verdana"/>
              </a:rPr>
              <a:t>changes</a:t>
            </a:r>
            <a:r>
              <a:rPr sz="2400" spc="-225" dirty="0">
                <a:solidFill>
                  <a:srgbClr val="FFFFFF"/>
                </a:solidFill>
                <a:latin typeface="Verdana"/>
                <a:cs typeface="Verdana"/>
              </a:rPr>
              <a:t> </a:t>
            </a:r>
            <a:r>
              <a:rPr sz="2400" spc="-40" dirty="0">
                <a:solidFill>
                  <a:srgbClr val="FFFFFF"/>
                </a:solidFill>
                <a:latin typeface="Verdana"/>
                <a:cs typeface="Verdana"/>
              </a:rPr>
              <a:t>in</a:t>
            </a:r>
            <a:r>
              <a:rPr sz="2400" spc="-225" dirty="0">
                <a:solidFill>
                  <a:srgbClr val="FFFFFF"/>
                </a:solidFill>
                <a:latin typeface="Verdana"/>
                <a:cs typeface="Verdana"/>
              </a:rPr>
              <a:t> </a:t>
            </a:r>
            <a:r>
              <a:rPr sz="2400" spc="-35" dirty="0">
                <a:solidFill>
                  <a:srgbClr val="FFFFFF"/>
                </a:solidFill>
                <a:latin typeface="Verdana"/>
                <a:cs typeface="Verdana"/>
              </a:rPr>
              <a:t>the</a:t>
            </a:r>
            <a:r>
              <a:rPr sz="2400" spc="-220" dirty="0">
                <a:solidFill>
                  <a:srgbClr val="FFFFFF"/>
                </a:solidFill>
                <a:latin typeface="Verdana"/>
                <a:cs typeface="Verdana"/>
              </a:rPr>
              <a:t> </a:t>
            </a:r>
            <a:r>
              <a:rPr sz="2400" spc="-85" dirty="0">
                <a:solidFill>
                  <a:srgbClr val="FFFFFF"/>
                </a:solidFill>
                <a:latin typeface="Verdana"/>
                <a:cs typeface="Verdana"/>
              </a:rPr>
              <a:t>area</a:t>
            </a:r>
            <a:r>
              <a:rPr sz="2400" spc="-225" dirty="0">
                <a:solidFill>
                  <a:srgbClr val="FFFFFF"/>
                </a:solidFill>
                <a:latin typeface="Verdana"/>
                <a:cs typeface="Verdana"/>
              </a:rPr>
              <a:t> </a:t>
            </a:r>
            <a:r>
              <a:rPr sz="2400" dirty="0">
                <a:solidFill>
                  <a:srgbClr val="FFFFFF"/>
                </a:solidFill>
                <a:latin typeface="Verdana"/>
                <a:cs typeface="Verdana"/>
              </a:rPr>
              <a:t>of</a:t>
            </a:r>
            <a:r>
              <a:rPr sz="2400" spc="-225" dirty="0">
                <a:solidFill>
                  <a:srgbClr val="FFFFFF"/>
                </a:solidFill>
                <a:latin typeface="Verdana"/>
                <a:cs typeface="Verdana"/>
              </a:rPr>
              <a:t> </a:t>
            </a:r>
            <a:r>
              <a:rPr sz="2400" spc="-20" dirty="0">
                <a:solidFill>
                  <a:srgbClr val="FFFFFF"/>
                </a:solidFill>
                <a:latin typeface="Verdana"/>
                <a:cs typeface="Verdana"/>
              </a:rPr>
              <a:t>properties</a:t>
            </a:r>
            <a:r>
              <a:rPr sz="2400" spc="-220" dirty="0">
                <a:solidFill>
                  <a:srgbClr val="FFFFFF"/>
                </a:solidFill>
                <a:latin typeface="Verdana"/>
                <a:cs typeface="Verdana"/>
              </a:rPr>
              <a:t> </a:t>
            </a:r>
            <a:r>
              <a:rPr sz="2400" spc="-40" dirty="0">
                <a:solidFill>
                  <a:srgbClr val="FFFFFF"/>
                </a:solidFill>
                <a:latin typeface="Verdana"/>
                <a:cs typeface="Verdana"/>
              </a:rPr>
              <a:t>relate</a:t>
            </a:r>
            <a:r>
              <a:rPr sz="2400" spc="-225" dirty="0">
                <a:solidFill>
                  <a:srgbClr val="FFFFFF"/>
                </a:solidFill>
                <a:latin typeface="Verdana"/>
                <a:cs typeface="Verdana"/>
              </a:rPr>
              <a:t> </a:t>
            </a:r>
            <a:r>
              <a:rPr sz="2400" spc="-25" dirty="0">
                <a:solidFill>
                  <a:srgbClr val="FFFFFF"/>
                </a:solidFill>
                <a:latin typeface="Verdana"/>
                <a:cs typeface="Verdana"/>
              </a:rPr>
              <a:t>to </a:t>
            </a:r>
            <a:r>
              <a:rPr sz="2400" spc="-65" dirty="0">
                <a:solidFill>
                  <a:srgbClr val="FFFFFF"/>
                </a:solidFill>
                <a:latin typeface="Verdana"/>
                <a:cs typeface="Verdana"/>
              </a:rPr>
              <a:t>changes</a:t>
            </a:r>
            <a:r>
              <a:rPr sz="2400" spc="-225" dirty="0">
                <a:solidFill>
                  <a:srgbClr val="FFFFFF"/>
                </a:solidFill>
                <a:latin typeface="Verdana"/>
                <a:cs typeface="Verdana"/>
              </a:rPr>
              <a:t> </a:t>
            </a:r>
            <a:r>
              <a:rPr sz="2400" spc="-40" dirty="0">
                <a:solidFill>
                  <a:srgbClr val="FFFFFF"/>
                </a:solidFill>
                <a:latin typeface="Verdana"/>
                <a:cs typeface="Verdana"/>
              </a:rPr>
              <a:t>in</a:t>
            </a:r>
            <a:r>
              <a:rPr sz="2400" spc="-225" dirty="0">
                <a:solidFill>
                  <a:srgbClr val="FFFFFF"/>
                </a:solidFill>
                <a:latin typeface="Verdana"/>
                <a:cs typeface="Verdana"/>
              </a:rPr>
              <a:t> </a:t>
            </a:r>
            <a:r>
              <a:rPr sz="2400" spc="-30" dirty="0">
                <a:solidFill>
                  <a:srgbClr val="FFFFFF"/>
                </a:solidFill>
                <a:latin typeface="Verdana"/>
                <a:cs typeface="Verdana"/>
              </a:rPr>
              <a:t>their</a:t>
            </a:r>
            <a:r>
              <a:rPr sz="2400" spc="-220" dirty="0">
                <a:solidFill>
                  <a:srgbClr val="FFFFFF"/>
                </a:solidFill>
                <a:latin typeface="Verdana"/>
                <a:cs typeface="Verdana"/>
              </a:rPr>
              <a:t> </a:t>
            </a:r>
            <a:r>
              <a:rPr sz="2400" spc="-10" dirty="0">
                <a:solidFill>
                  <a:srgbClr val="FFFFFF"/>
                </a:solidFill>
                <a:latin typeface="Verdana"/>
                <a:cs typeface="Verdana"/>
              </a:rPr>
              <a:t>prices.</a:t>
            </a:r>
            <a:endParaRPr sz="2400">
              <a:latin typeface="Verdana"/>
              <a:cs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06197" y="3476123"/>
            <a:ext cx="7572359" cy="6172198"/>
          </a:xfrm>
          <a:prstGeom prst="rect">
            <a:avLst/>
          </a:prstGeom>
        </p:spPr>
      </p:pic>
      <p:sp>
        <p:nvSpPr>
          <p:cNvPr id="3" name="object 3"/>
          <p:cNvSpPr txBox="1">
            <a:spLocks noGrp="1"/>
          </p:cNvSpPr>
          <p:nvPr>
            <p:ph type="title"/>
          </p:nvPr>
        </p:nvSpPr>
        <p:spPr>
          <a:xfrm>
            <a:off x="718819" y="-93927"/>
            <a:ext cx="15525115" cy="3454400"/>
          </a:xfrm>
          <a:prstGeom prst="rect">
            <a:avLst/>
          </a:prstGeom>
        </p:spPr>
        <p:txBody>
          <a:bodyPr vert="horz" wrap="square" lIns="0" tIns="527685" rIns="0" bIns="0" rtlCol="0">
            <a:spAutoFit/>
          </a:bodyPr>
          <a:lstStyle/>
          <a:p>
            <a:pPr marL="424815" algn="ctr">
              <a:lnSpc>
                <a:spcPct val="100000"/>
              </a:lnSpc>
              <a:spcBef>
                <a:spcPts val="4155"/>
              </a:spcBef>
            </a:pPr>
            <a:r>
              <a:rPr spc="-705" dirty="0">
                <a:latin typeface="Tahoma"/>
                <a:cs typeface="Tahoma"/>
              </a:rPr>
              <a:t>Box</a:t>
            </a:r>
            <a:r>
              <a:rPr spc="-580" dirty="0">
                <a:latin typeface="Tahoma"/>
                <a:cs typeface="Tahoma"/>
              </a:rPr>
              <a:t> </a:t>
            </a:r>
            <a:r>
              <a:rPr spc="-395" dirty="0">
                <a:latin typeface="Tahoma"/>
                <a:cs typeface="Tahoma"/>
              </a:rPr>
              <a:t>Plot</a:t>
            </a:r>
            <a:r>
              <a:rPr spc="-580" dirty="0">
                <a:latin typeface="Tahoma"/>
                <a:cs typeface="Tahoma"/>
              </a:rPr>
              <a:t> </a:t>
            </a:r>
            <a:r>
              <a:rPr spc="-535" dirty="0">
                <a:latin typeface="Tahoma"/>
                <a:cs typeface="Tahoma"/>
              </a:rPr>
              <a:t>of</a:t>
            </a:r>
            <a:r>
              <a:rPr spc="-575" dirty="0">
                <a:latin typeface="Tahoma"/>
                <a:cs typeface="Tahoma"/>
              </a:rPr>
              <a:t> </a:t>
            </a:r>
            <a:r>
              <a:rPr spc="-420" dirty="0">
                <a:latin typeface="Tahoma"/>
                <a:cs typeface="Tahoma"/>
              </a:rPr>
              <a:t>Prices</a:t>
            </a:r>
            <a:r>
              <a:rPr spc="-580" dirty="0">
                <a:latin typeface="Tahoma"/>
                <a:cs typeface="Tahoma"/>
              </a:rPr>
              <a:t> </a:t>
            </a:r>
            <a:r>
              <a:rPr spc="-670" dirty="0">
                <a:latin typeface="Tahoma"/>
                <a:cs typeface="Tahoma"/>
              </a:rPr>
              <a:t>Based</a:t>
            </a:r>
            <a:r>
              <a:rPr spc="-575" dirty="0">
                <a:latin typeface="Tahoma"/>
                <a:cs typeface="Tahoma"/>
              </a:rPr>
              <a:t> </a:t>
            </a:r>
            <a:r>
              <a:rPr spc="-850" dirty="0">
                <a:latin typeface="Tahoma"/>
                <a:cs typeface="Tahoma"/>
              </a:rPr>
              <a:t>on</a:t>
            </a:r>
            <a:r>
              <a:rPr spc="-580" dirty="0">
                <a:latin typeface="Tahoma"/>
                <a:cs typeface="Tahoma"/>
              </a:rPr>
              <a:t> </a:t>
            </a:r>
            <a:r>
              <a:rPr spc="-730" dirty="0">
                <a:latin typeface="Tahoma"/>
                <a:cs typeface="Tahoma"/>
              </a:rPr>
              <a:t>Bedrooms</a:t>
            </a:r>
          </a:p>
          <a:p>
            <a:pPr marL="12700" marR="5080">
              <a:lnSpc>
                <a:spcPct val="115199"/>
              </a:lnSpc>
              <a:spcBef>
                <a:spcPts val="1265"/>
              </a:spcBef>
            </a:pPr>
            <a:r>
              <a:rPr sz="3200" dirty="0">
                <a:latin typeface="Arial MT"/>
                <a:cs typeface="Arial MT"/>
              </a:rPr>
              <a:t>A</a:t>
            </a:r>
            <a:r>
              <a:rPr sz="3200" spc="-105" dirty="0">
                <a:latin typeface="Arial MT"/>
                <a:cs typeface="Arial MT"/>
              </a:rPr>
              <a:t> </a:t>
            </a:r>
            <a:r>
              <a:rPr sz="3200" spc="150" dirty="0">
                <a:latin typeface="Arial MT"/>
                <a:cs typeface="Arial MT"/>
              </a:rPr>
              <a:t>box</a:t>
            </a:r>
            <a:r>
              <a:rPr sz="3200" spc="-95" dirty="0">
                <a:latin typeface="Arial MT"/>
                <a:cs typeface="Arial MT"/>
              </a:rPr>
              <a:t> </a:t>
            </a:r>
            <a:r>
              <a:rPr sz="3200" spc="270" dirty="0">
                <a:latin typeface="Arial MT"/>
                <a:cs typeface="Arial MT"/>
              </a:rPr>
              <a:t>plot</a:t>
            </a:r>
            <a:r>
              <a:rPr sz="3200" spc="-100" dirty="0">
                <a:latin typeface="Arial MT"/>
                <a:cs typeface="Arial MT"/>
              </a:rPr>
              <a:t> </a:t>
            </a:r>
            <a:r>
              <a:rPr sz="3200" spc="55" dirty="0">
                <a:latin typeface="Arial MT"/>
                <a:cs typeface="Arial MT"/>
              </a:rPr>
              <a:t>is</a:t>
            </a:r>
            <a:r>
              <a:rPr sz="3200" spc="-95" dirty="0">
                <a:latin typeface="Arial MT"/>
                <a:cs typeface="Arial MT"/>
              </a:rPr>
              <a:t> </a:t>
            </a:r>
            <a:r>
              <a:rPr sz="3200" dirty="0">
                <a:latin typeface="Arial MT"/>
                <a:cs typeface="Arial MT"/>
              </a:rPr>
              <a:t>a</a:t>
            </a:r>
            <a:r>
              <a:rPr sz="3200" spc="-100" dirty="0">
                <a:latin typeface="Arial MT"/>
                <a:cs typeface="Arial MT"/>
              </a:rPr>
              <a:t> </a:t>
            </a:r>
            <a:r>
              <a:rPr sz="3200" spc="155" dirty="0">
                <a:latin typeface="Arial MT"/>
                <a:cs typeface="Arial MT"/>
              </a:rPr>
              <a:t>good</a:t>
            </a:r>
            <a:r>
              <a:rPr sz="3200" spc="-100" dirty="0">
                <a:latin typeface="Arial MT"/>
                <a:cs typeface="Arial MT"/>
              </a:rPr>
              <a:t> </a:t>
            </a:r>
            <a:r>
              <a:rPr sz="3200" spc="150" dirty="0">
                <a:latin typeface="Arial MT"/>
                <a:cs typeface="Arial MT"/>
              </a:rPr>
              <a:t>choice</a:t>
            </a:r>
            <a:r>
              <a:rPr sz="3200" spc="-100" dirty="0">
                <a:latin typeface="Arial MT"/>
                <a:cs typeface="Arial MT"/>
              </a:rPr>
              <a:t> </a:t>
            </a:r>
            <a:r>
              <a:rPr sz="3200" spc="260" dirty="0">
                <a:latin typeface="Arial MT"/>
                <a:cs typeface="Arial MT"/>
              </a:rPr>
              <a:t>for</a:t>
            </a:r>
            <a:r>
              <a:rPr sz="3200" spc="-95" dirty="0">
                <a:latin typeface="Arial MT"/>
                <a:cs typeface="Arial MT"/>
              </a:rPr>
              <a:t> </a:t>
            </a:r>
            <a:r>
              <a:rPr sz="3200" spc="175" dirty="0">
                <a:latin typeface="Arial MT"/>
                <a:cs typeface="Arial MT"/>
              </a:rPr>
              <a:t>this</a:t>
            </a:r>
            <a:r>
              <a:rPr sz="3200" spc="-100" dirty="0">
                <a:latin typeface="Arial MT"/>
                <a:cs typeface="Arial MT"/>
              </a:rPr>
              <a:t> </a:t>
            </a:r>
            <a:r>
              <a:rPr sz="3200" spc="120" dirty="0">
                <a:latin typeface="Arial MT"/>
                <a:cs typeface="Arial MT"/>
              </a:rPr>
              <a:t>scenario</a:t>
            </a:r>
            <a:r>
              <a:rPr sz="3200" spc="-95" dirty="0">
                <a:latin typeface="Arial MT"/>
                <a:cs typeface="Arial MT"/>
              </a:rPr>
              <a:t> </a:t>
            </a:r>
            <a:r>
              <a:rPr sz="3200" spc="95" dirty="0">
                <a:latin typeface="Arial MT"/>
                <a:cs typeface="Arial MT"/>
              </a:rPr>
              <a:t>because</a:t>
            </a:r>
            <a:r>
              <a:rPr sz="3200" spc="-100" dirty="0">
                <a:latin typeface="Arial MT"/>
                <a:cs typeface="Arial MT"/>
              </a:rPr>
              <a:t> </a:t>
            </a:r>
            <a:r>
              <a:rPr sz="3200" spc="270" dirty="0">
                <a:latin typeface="Arial MT"/>
                <a:cs typeface="Arial MT"/>
              </a:rPr>
              <a:t>it</a:t>
            </a:r>
            <a:r>
              <a:rPr sz="3200" spc="-95" dirty="0">
                <a:latin typeface="Arial MT"/>
                <a:cs typeface="Arial MT"/>
              </a:rPr>
              <a:t> </a:t>
            </a:r>
            <a:r>
              <a:rPr sz="3200" spc="195" dirty="0">
                <a:latin typeface="Arial MT"/>
                <a:cs typeface="Arial MT"/>
              </a:rPr>
              <a:t>effectively</a:t>
            </a:r>
            <a:r>
              <a:rPr sz="3200" spc="-100" dirty="0">
                <a:latin typeface="Arial MT"/>
                <a:cs typeface="Arial MT"/>
              </a:rPr>
              <a:t> </a:t>
            </a:r>
            <a:r>
              <a:rPr sz="3200" spc="75" dirty="0">
                <a:latin typeface="Arial MT"/>
                <a:cs typeface="Arial MT"/>
              </a:rPr>
              <a:t>visualizes</a:t>
            </a:r>
            <a:r>
              <a:rPr sz="3200" spc="-95" dirty="0">
                <a:latin typeface="Arial MT"/>
                <a:cs typeface="Arial MT"/>
              </a:rPr>
              <a:t> </a:t>
            </a:r>
            <a:r>
              <a:rPr sz="3200" spc="190" dirty="0">
                <a:latin typeface="Arial MT"/>
                <a:cs typeface="Arial MT"/>
              </a:rPr>
              <a:t>the </a:t>
            </a:r>
            <a:r>
              <a:rPr sz="3200" spc="210" dirty="0">
                <a:latin typeface="Arial MT"/>
                <a:cs typeface="Arial MT"/>
              </a:rPr>
              <a:t>distribution</a:t>
            </a:r>
            <a:r>
              <a:rPr sz="3200" spc="-100" dirty="0">
                <a:latin typeface="Arial MT"/>
                <a:cs typeface="Arial MT"/>
              </a:rPr>
              <a:t> </a:t>
            </a:r>
            <a:r>
              <a:rPr sz="3200" spc="260" dirty="0">
                <a:latin typeface="Arial MT"/>
                <a:cs typeface="Arial MT"/>
              </a:rPr>
              <a:t>of</a:t>
            </a:r>
            <a:r>
              <a:rPr sz="3200" spc="-90" dirty="0">
                <a:latin typeface="Arial MT"/>
                <a:cs typeface="Arial MT"/>
              </a:rPr>
              <a:t> </a:t>
            </a:r>
            <a:r>
              <a:rPr sz="3200" spc="140" dirty="0">
                <a:latin typeface="Arial MT"/>
                <a:cs typeface="Arial MT"/>
              </a:rPr>
              <a:t>prices</a:t>
            </a:r>
            <a:r>
              <a:rPr sz="3200" spc="-90" dirty="0">
                <a:latin typeface="Arial MT"/>
                <a:cs typeface="Arial MT"/>
              </a:rPr>
              <a:t> </a:t>
            </a:r>
            <a:r>
              <a:rPr sz="3200" spc="260" dirty="0">
                <a:latin typeface="Arial MT"/>
                <a:cs typeface="Arial MT"/>
              </a:rPr>
              <a:t>for</a:t>
            </a:r>
            <a:r>
              <a:rPr sz="3200" spc="-95" dirty="0">
                <a:latin typeface="Arial MT"/>
                <a:cs typeface="Arial MT"/>
              </a:rPr>
              <a:t> </a:t>
            </a:r>
            <a:r>
              <a:rPr sz="3200" spc="100" dirty="0">
                <a:latin typeface="Arial MT"/>
                <a:cs typeface="Arial MT"/>
              </a:rPr>
              <a:t>each</a:t>
            </a:r>
            <a:r>
              <a:rPr sz="3200" spc="-95" dirty="0">
                <a:latin typeface="Arial MT"/>
                <a:cs typeface="Arial MT"/>
              </a:rPr>
              <a:t> </a:t>
            </a:r>
            <a:r>
              <a:rPr sz="3200" spc="210" dirty="0">
                <a:latin typeface="Arial MT"/>
                <a:cs typeface="Arial MT"/>
              </a:rPr>
              <a:t>bedroom</a:t>
            </a:r>
            <a:r>
              <a:rPr sz="3200" spc="-95" dirty="0">
                <a:latin typeface="Arial MT"/>
                <a:cs typeface="Arial MT"/>
              </a:rPr>
              <a:t> </a:t>
            </a:r>
            <a:r>
              <a:rPr sz="3200" spc="130" dirty="0">
                <a:latin typeface="Arial MT"/>
                <a:cs typeface="Arial MT"/>
              </a:rPr>
              <a:t>category.</a:t>
            </a:r>
            <a:r>
              <a:rPr sz="3200" spc="-90" dirty="0">
                <a:latin typeface="Arial MT"/>
                <a:cs typeface="Arial MT"/>
              </a:rPr>
              <a:t> </a:t>
            </a:r>
            <a:r>
              <a:rPr sz="3200" spc="240" dirty="0">
                <a:latin typeface="Arial MT"/>
                <a:cs typeface="Arial MT"/>
              </a:rPr>
              <a:t>It</a:t>
            </a:r>
            <a:r>
              <a:rPr sz="3200" spc="-95" dirty="0">
                <a:latin typeface="Arial MT"/>
                <a:cs typeface="Arial MT"/>
              </a:rPr>
              <a:t> </a:t>
            </a:r>
            <a:r>
              <a:rPr sz="3200" spc="125" dirty="0">
                <a:latin typeface="Arial MT"/>
                <a:cs typeface="Arial MT"/>
              </a:rPr>
              <a:t>displays</a:t>
            </a:r>
            <a:r>
              <a:rPr sz="3200" spc="-90" dirty="0">
                <a:latin typeface="Arial MT"/>
                <a:cs typeface="Arial MT"/>
              </a:rPr>
              <a:t> </a:t>
            </a:r>
            <a:r>
              <a:rPr sz="3200" spc="215" dirty="0">
                <a:latin typeface="Arial MT"/>
                <a:cs typeface="Arial MT"/>
              </a:rPr>
              <a:t>the</a:t>
            </a:r>
            <a:r>
              <a:rPr sz="3200" spc="-90" dirty="0">
                <a:latin typeface="Arial MT"/>
                <a:cs typeface="Arial MT"/>
              </a:rPr>
              <a:t> </a:t>
            </a:r>
            <a:r>
              <a:rPr sz="3200" spc="180" dirty="0">
                <a:latin typeface="Arial MT"/>
                <a:cs typeface="Arial MT"/>
              </a:rPr>
              <a:t>following</a:t>
            </a:r>
            <a:r>
              <a:rPr sz="3200" spc="-95" dirty="0">
                <a:latin typeface="Arial MT"/>
                <a:cs typeface="Arial MT"/>
              </a:rPr>
              <a:t> </a:t>
            </a:r>
            <a:r>
              <a:rPr sz="3200" spc="55" dirty="0">
                <a:latin typeface="Arial MT"/>
                <a:cs typeface="Arial MT"/>
              </a:rPr>
              <a:t>key </a:t>
            </a:r>
            <a:r>
              <a:rPr sz="3200" spc="175" dirty="0">
                <a:latin typeface="Arial MT"/>
                <a:cs typeface="Arial MT"/>
              </a:rPr>
              <a:t>information:</a:t>
            </a:r>
            <a:endParaRPr sz="3200">
              <a:latin typeface="Arial MT"/>
              <a:cs typeface="Arial M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575047" y="3825239"/>
            <a:ext cx="8324849" cy="6314511"/>
          </a:xfrm>
          <a:prstGeom prst="rect">
            <a:avLst/>
          </a:prstGeom>
        </p:spPr>
      </p:pic>
      <p:sp>
        <p:nvSpPr>
          <p:cNvPr id="3" name="object 3"/>
          <p:cNvSpPr txBox="1">
            <a:spLocks noGrp="1"/>
          </p:cNvSpPr>
          <p:nvPr>
            <p:ph type="ctrTitle"/>
          </p:nvPr>
        </p:nvSpPr>
        <p:spPr>
          <a:prstGeom prst="rect">
            <a:avLst/>
          </a:prstGeom>
        </p:spPr>
        <p:txBody>
          <a:bodyPr vert="horz" wrap="square" lIns="0" tIns="12700" rIns="0" bIns="0" rtlCol="0">
            <a:spAutoFit/>
          </a:bodyPr>
          <a:lstStyle/>
          <a:p>
            <a:pPr marL="2764790">
              <a:lnSpc>
                <a:spcPct val="100000"/>
              </a:lnSpc>
              <a:spcBef>
                <a:spcPts val="100"/>
              </a:spcBef>
            </a:pPr>
            <a:r>
              <a:rPr spc="-680" dirty="0">
                <a:latin typeface="Tahoma"/>
                <a:cs typeface="Tahoma"/>
              </a:rPr>
              <a:t>Count</a:t>
            </a:r>
            <a:r>
              <a:rPr spc="-575" dirty="0">
                <a:latin typeface="Tahoma"/>
                <a:cs typeface="Tahoma"/>
              </a:rPr>
              <a:t> </a:t>
            </a:r>
            <a:r>
              <a:rPr spc="-535" dirty="0">
                <a:latin typeface="Tahoma"/>
                <a:cs typeface="Tahoma"/>
              </a:rPr>
              <a:t>of</a:t>
            </a:r>
            <a:r>
              <a:rPr spc="-575" dirty="0">
                <a:latin typeface="Tahoma"/>
                <a:cs typeface="Tahoma"/>
              </a:rPr>
              <a:t> </a:t>
            </a:r>
            <a:r>
              <a:rPr spc="-730" dirty="0">
                <a:latin typeface="Tahoma"/>
                <a:cs typeface="Tahoma"/>
              </a:rPr>
              <a:t>Houses</a:t>
            </a:r>
            <a:r>
              <a:rPr spc="-570" dirty="0">
                <a:latin typeface="Tahoma"/>
                <a:cs typeface="Tahoma"/>
              </a:rPr>
              <a:t> </a:t>
            </a:r>
            <a:r>
              <a:rPr spc="-530" dirty="0">
                <a:latin typeface="Tahoma"/>
                <a:cs typeface="Tahoma"/>
              </a:rPr>
              <a:t>with</a:t>
            </a:r>
            <a:r>
              <a:rPr spc="-575" dirty="0">
                <a:latin typeface="Tahoma"/>
                <a:cs typeface="Tahoma"/>
              </a:rPr>
              <a:t> </a:t>
            </a:r>
            <a:r>
              <a:rPr spc="-355" dirty="0">
                <a:latin typeface="Tahoma"/>
                <a:cs typeface="Tahoma"/>
              </a:rPr>
              <a:t>Air</a:t>
            </a:r>
            <a:r>
              <a:rPr spc="-570" dirty="0">
                <a:latin typeface="Tahoma"/>
                <a:cs typeface="Tahoma"/>
              </a:rPr>
              <a:t> </a:t>
            </a:r>
            <a:r>
              <a:rPr spc="-575" dirty="0">
                <a:latin typeface="Tahoma"/>
                <a:cs typeface="Tahoma"/>
              </a:rPr>
              <a:t>Conditioning</a:t>
            </a:r>
          </a:p>
        </p:txBody>
      </p:sp>
      <p:sp>
        <p:nvSpPr>
          <p:cNvPr id="4" name="object 4"/>
          <p:cNvSpPr txBox="1"/>
          <p:nvPr/>
        </p:nvSpPr>
        <p:spPr>
          <a:xfrm>
            <a:off x="759668" y="1853736"/>
            <a:ext cx="16410940" cy="1482725"/>
          </a:xfrm>
          <a:prstGeom prst="rect">
            <a:avLst/>
          </a:prstGeom>
        </p:spPr>
        <p:txBody>
          <a:bodyPr vert="horz" wrap="square" lIns="0" tIns="12065" rIns="0" bIns="0" rtlCol="0">
            <a:spAutoFit/>
          </a:bodyPr>
          <a:lstStyle/>
          <a:p>
            <a:pPr marL="12700" marR="5080" indent="-635" algn="ctr">
              <a:lnSpc>
                <a:spcPct val="115900"/>
              </a:lnSpc>
              <a:spcBef>
                <a:spcPts val="95"/>
              </a:spcBef>
            </a:pPr>
            <a:r>
              <a:rPr sz="2750" dirty="0">
                <a:solidFill>
                  <a:srgbClr val="FFFFFF"/>
                </a:solidFill>
                <a:latin typeface="Arial MT"/>
                <a:cs typeface="Arial MT"/>
              </a:rPr>
              <a:t>A</a:t>
            </a:r>
            <a:r>
              <a:rPr sz="2750" spc="-80" dirty="0">
                <a:solidFill>
                  <a:srgbClr val="FFFFFF"/>
                </a:solidFill>
                <a:latin typeface="Arial MT"/>
                <a:cs typeface="Arial MT"/>
              </a:rPr>
              <a:t> </a:t>
            </a:r>
            <a:r>
              <a:rPr sz="2750" spc="160" dirty="0">
                <a:solidFill>
                  <a:srgbClr val="FFFFFF"/>
                </a:solidFill>
                <a:latin typeface="Arial MT"/>
                <a:cs typeface="Arial MT"/>
              </a:rPr>
              <a:t>bar</a:t>
            </a:r>
            <a:r>
              <a:rPr sz="2750" spc="-80" dirty="0">
                <a:solidFill>
                  <a:srgbClr val="FFFFFF"/>
                </a:solidFill>
                <a:latin typeface="Arial MT"/>
                <a:cs typeface="Arial MT"/>
              </a:rPr>
              <a:t> </a:t>
            </a:r>
            <a:r>
              <a:rPr sz="2750" spc="185" dirty="0">
                <a:solidFill>
                  <a:srgbClr val="FFFFFF"/>
                </a:solidFill>
                <a:latin typeface="Arial MT"/>
                <a:cs typeface="Arial MT"/>
              </a:rPr>
              <a:t>chart</a:t>
            </a:r>
            <a:r>
              <a:rPr sz="2750" spc="-75" dirty="0">
                <a:solidFill>
                  <a:srgbClr val="FFFFFF"/>
                </a:solidFill>
                <a:latin typeface="Arial MT"/>
                <a:cs typeface="Arial MT"/>
              </a:rPr>
              <a:t> </a:t>
            </a:r>
            <a:r>
              <a:rPr sz="2750" spc="55" dirty="0">
                <a:solidFill>
                  <a:srgbClr val="FFFFFF"/>
                </a:solidFill>
                <a:latin typeface="Arial MT"/>
                <a:cs typeface="Arial MT"/>
              </a:rPr>
              <a:t>is</a:t>
            </a:r>
            <a:r>
              <a:rPr sz="2750" spc="-80" dirty="0">
                <a:solidFill>
                  <a:srgbClr val="FFFFFF"/>
                </a:solidFill>
                <a:latin typeface="Arial MT"/>
                <a:cs typeface="Arial MT"/>
              </a:rPr>
              <a:t> </a:t>
            </a:r>
            <a:r>
              <a:rPr sz="2750" dirty="0">
                <a:solidFill>
                  <a:srgbClr val="FFFFFF"/>
                </a:solidFill>
                <a:latin typeface="Arial MT"/>
                <a:cs typeface="Arial MT"/>
              </a:rPr>
              <a:t>a</a:t>
            </a:r>
            <a:r>
              <a:rPr sz="2750" spc="-80" dirty="0">
                <a:solidFill>
                  <a:srgbClr val="FFFFFF"/>
                </a:solidFill>
                <a:latin typeface="Arial MT"/>
                <a:cs typeface="Arial MT"/>
              </a:rPr>
              <a:t> </a:t>
            </a:r>
            <a:r>
              <a:rPr sz="2750" spc="140" dirty="0">
                <a:solidFill>
                  <a:srgbClr val="FFFFFF"/>
                </a:solidFill>
                <a:latin typeface="Arial MT"/>
                <a:cs typeface="Arial MT"/>
              </a:rPr>
              <a:t>suitable</a:t>
            </a:r>
            <a:r>
              <a:rPr sz="2750" spc="-75" dirty="0">
                <a:solidFill>
                  <a:srgbClr val="FFFFFF"/>
                </a:solidFill>
                <a:latin typeface="Arial MT"/>
                <a:cs typeface="Arial MT"/>
              </a:rPr>
              <a:t> </a:t>
            </a:r>
            <a:r>
              <a:rPr sz="2750" spc="135" dirty="0">
                <a:solidFill>
                  <a:srgbClr val="FFFFFF"/>
                </a:solidFill>
                <a:latin typeface="Arial MT"/>
                <a:cs typeface="Arial MT"/>
              </a:rPr>
              <a:t>choice</a:t>
            </a:r>
            <a:r>
              <a:rPr sz="2750" spc="-80" dirty="0">
                <a:solidFill>
                  <a:srgbClr val="FFFFFF"/>
                </a:solidFill>
                <a:latin typeface="Arial MT"/>
                <a:cs typeface="Arial MT"/>
              </a:rPr>
              <a:t> </a:t>
            </a:r>
            <a:r>
              <a:rPr sz="2750" spc="235" dirty="0">
                <a:solidFill>
                  <a:srgbClr val="FFFFFF"/>
                </a:solidFill>
                <a:latin typeface="Arial MT"/>
                <a:cs typeface="Arial MT"/>
              </a:rPr>
              <a:t>for</a:t>
            </a:r>
            <a:r>
              <a:rPr sz="2750" spc="-75" dirty="0">
                <a:solidFill>
                  <a:srgbClr val="FFFFFF"/>
                </a:solidFill>
                <a:latin typeface="Arial MT"/>
                <a:cs typeface="Arial MT"/>
              </a:rPr>
              <a:t> </a:t>
            </a:r>
            <a:r>
              <a:rPr sz="2750" spc="160" dirty="0">
                <a:solidFill>
                  <a:srgbClr val="FFFFFF"/>
                </a:solidFill>
                <a:latin typeface="Arial MT"/>
                <a:cs typeface="Arial MT"/>
              </a:rPr>
              <a:t>this</a:t>
            </a:r>
            <a:r>
              <a:rPr sz="2750" spc="-80" dirty="0">
                <a:solidFill>
                  <a:srgbClr val="FFFFFF"/>
                </a:solidFill>
                <a:latin typeface="Arial MT"/>
                <a:cs typeface="Arial MT"/>
              </a:rPr>
              <a:t> </a:t>
            </a:r>
            <a:r>
              <a:rPr sz="2750" spc="110" dirty="0">
                <a:solidFill>
                  <a:srgbClr val="FFFFFF"/>
                </a:solidFill>
                <a:latin typeface="Arial MT"/>
                <a:cs typeface="Arial MT"/>
              </a:rPr>
              <a:t>scenario</a:t>
            </a:r>
            <a:r>
              <a:rPr sz="2750" spc="-80" dirty="0">
                <a:solidFill>
                  <a:srgbClr val="FFFFFF"/>
                </a:solidFill>
                <a:latin typeface="Arial MT"/>
                <a:cs typeface="Arial MT"/>
              </a:rPr>
              <a:t> </a:t>
            </a:r>
            <a:r>
              <a:rPr sz="2750" spc="95" dirty="0">
                <a:solidFill>
                  <a:srgbClr val="FFFFFF"/>
                </a:solidFill>
                <a:latin typeface="Arial MT"/>
                <a:cs typeface="Arial MT"/>
              </a:rPr>
              <a:t>because</a:t>
            </a:r>
            <a:r>
              <a:rPr sz="2750" spc="-75" dirty="0">
                <a:solidFill>
                  <a:srgbClr val="FFFFFF"/>
                </a:solidFill>
                <a:latin typeface="Arial MT"/>
                <a:cs typeface="Arial MT"/>
              </a:rPr>
              <a:t> </a:t>
            </a:r>
            <a:r>
              <a:rPr sz="2750" spc="240" dirty="0">
                <a:solidFill>
                  <a:srgbClr val="FFFFFF"/>
                </a:solidFill>
                <a:latin typeface="Arial MT"/>
                <a:cs typeface="Arial MT"/>
              </a:rPr>
              <a:t>it</a:t>
            </a:r>
            <a:r>
              <a:rPr sz="2750" spc="-80" dirty="0">
                <a:solidFill>
                  <a:srgbClr val="FFFFFF"/>
                </a:solidFill>
                <a:latin typeface="Arial MT"/>
                <a:cs typeface="Arial MT"/>
              </a:rPr>
              <a:t> </a:t>
            </a:r>
            <a:r>
              <a:rPr sz="2750" spc="175" dirty="0">
                <a:solidFill>
                  <a:srgbClr val="FFFFFF"/>
                </a:solidFill>
                <a:latin typeface="Arial MT"/>
                <a:cs typeface="Arial MT"/>
              </a:rPr>
              <a:t>effectively</a:t>
            </a:r>
            <a:r>
              <a:rPr sz="2750" spc="-75" dirty="0">
                <a:solidFill>
                  <a:srgbClr val="FFFFFF"/>
                </a:solidFill>
                <a:latin typeface="Arial MT"/>
                <a:cs typeface="Arial MT"/>
              </a:rPr>
              <a:t> </a:t>
            </a:r>
            <a:r>
              <a:rPr sz="2750" spc="75" dirty="0">
                <a:solidFill>
                  <a:srgbClr val="FFFFFF"/>
                </a:solidFill>
                <a:latin typeface="Arial MT"/>
                <a:cs typeface="Arial MT"/>
              </a:rPr>
              <a:t>visualizes</a:t>
            </a:r>
            <a:r>
              <a:rPr sz="2750" spc="-80" dirty="0">
                <a:solidFill>
                  <a:srgbClr val="FFFFFF"/>
                </a:solidFill>
                <a:latin typeface="Arial MT"/>
                <a:cs typeface="Arial MT"/>
              </a:rPr>
              <a:t> </a:t>
            </a:r>
            <a:r>
              <a:rPr sz="2750" spc="200" dirty="0">
                <a:solidFill>
                  <a:srgbClr val="FFFFFF"/>
                </a:solidFill>
                <a:latin typeface="Arial MT"/>
                <a:cs typeface="Arial MT"/>
              </a:rPr>
              <a:t>the</a:t>
            </a:r>
            <a:r>
              <a:rPr sz="2750" spc="-80" dirty="0">
                <a:solidFill>
                  <a:srgbClr val="FFFFFF"/>
                </a:solidFill>
                <a:latin typeface="Arial MT"/>
                <a:cs typeface="Arial MT"/>
              </a:rPr>
              <a:t> </a:t>
            </a:r>
            <a:r>
              <a:rPr sz="2750" spc="120" dirty="0">
                <a:solidFill>
                  <a:srgbClr val="FFFFFF"/>
                </a:solidFill>
                <a:latin typeface="Arial MT"/>
                <a:cs typeface="Arial MT"/>
              </a:rPr>
              <a:t>categorical </a:t>
            </a:r>
            <a:r>
              <a:rPr sz="2750" spc="155" dirty="0">
                <a:solidFill>
                  <a:srgbClr val="FFFFFF"/>
                </a:solidFill>
                <a:latin typeface="Arial MT"/>
                <a:cs typeface="Arial MT"/>
              </a:rPr>
              <a:t>data</a:t>
            </a:r>
            <a:r>
              <a:rPr sz="2750" spc="-80" dirty="0">
                <a:solidFill>
                  <a:srgbClr val="FFFFFF"/>
                </a:solidFill>
                <a:latin typeface="Arial MT"/>
                <a:cs typeface="Arial MT"/>
              </a:rPr>
              <a:t> </a:t>
            </a:r>
            <a:r>
              <a:rPr sz="2750" spc="160" dirty="0">
                <a:solidFill>
                  <a:srgbClr val="FFFFFF"/>
                </a:solidFill>
                <a:latin typeface="Arial MT"/>
                <a:cs typeface="Arial MT"/>
              </a:rPr>
              <a:t>present</a:t>
            </a:r>
            <a:r>
              <a:rPr sz="2750" spc="-75" dirty="0">
                <a:solidFill>
                  <a:srgbClr val="FFFFFF"/>
                </a:solidFill>
                <a:latin typeface="Arial MT"/>
                <a:cs typeface="Arial MT"/>
              </a:rPr>
              <a:t> </a:t>
            </a:r>
            <a:r>
              <a:rPr sz="2750" spc="150" dirty="0">
                <a:solidFill>
                  <a:srgbClr val="FFFFFF"/>
                </a:solidFill>
                <a:latin typeface="Arial MT"/>
                <a:cs typeface="Arial MT"/>
              </a:rPr>
              <a:t>in</a:t>
            </a:r>
            <a:r>
              <a:rPr sz="2750" spc="-75" dirty="0">
                <a:solidFill>
                  <a:srgbClr val="FFFFFF"/>
                </a:solidFill>
                <a:latin typeface="Arial MT"/>
                <a:cs typeface="Arial MT"/>
              </a:rPr>
              <a:t> </a:t>
            </a:r>
            <a:r>
              <a:rPr sz="2750" spc="200" dirty="0">
                <a:solidFill>
                  <a:srgbClr val="FFFFFF"/>
                </a:solidFill>
                <a:latin typeface="Arial MT"/>
                <a:cs typeface="Arial MT"/>
              </a:rPr>
              <a:t>the</a:t>
            </a:r>
            <a:r>
              <a:rPr sz="2750" spc="-75" dirty="0">
                <a:solidFill>
                  <a:srgbClr val="FFFFFF"/>
                </a:solidFill>
                <a:latin typeface="Arial MT"/>
                <a:cs typeface="Arial MT"/>
              </a:rPr>
              <a:t> </a:t>
            </a:r>
            <a:r>
              <a:rPr sz="2750" spc="150" dirty="0">
                <a:solidFill>
                  <a:srgbClr val="FFFFFF"/>
                </a:solidFill>
                <a:latin typeface="Arial MT"/>
                <a:cs typeface="Arial MT"/>
              </a:rPr>
              <a:t>'airconditioning'</a:t>
            </a:r>
            <a:r>
              <a:rPr sz="2750" spc="-75" dirty="0">
                <a:solidFill>
                  <a:srgbClr val="FFFFFF"/>
                </a:solidFill>
                <a:latin typeface="Arial MT"/>
                <a:cs typeface="Arial MT"/>
              </a:rPr>
              <a:t> </a:t>
            </a:r>
            <a:r>
              <a:rPr sz="2750" spc="150" dirty="0">
                <a:solidFill>
                  <a:srgbClr val="FFFFFF"/>
                </a:solidFill>
                <a:latin typeface="Arial MT"/>
                <a:cs typeface="Arial MT"/>
              </a:rPr>
              <a:t>column.</a:t>
            </a:r>
            <a:r>
              <a:rPr sz="2750" spc="-75" dirty="0">
                <a:solidFill>
                  <a:srgbClr val="FFFFFF"/>
                </a:solidFill>
                <a:latin typeface="Arial MT"/>
                <a:cs typeface="Arial MT"/>
              </a:rPr>
              <a:t> </a:t>
            </a:r>
            <a:r>
              <a:rPr sz="2750" spc="55" dirty="0">
                <a:solidFill>
                  <a:srgbClr val="FFFFFF"/>
                </a:solidFill>
                <a:latin typeface="Arial MT"/>
                <a:cs typeface="Arial MT"/>
              </a:rPr>
              <a:t>This</a:t>
            </a:r>
            <a:r>
              <a:rPr sz="2750" spc="-75" dirty="0">
                <a:solidFill>
                  <a:srgbClr val="FFFFFF"/>
                </a:solidFill>
                <a:latin typeface="Arial MT"/>
                <a:cs typeface="Arial MT"/>
              </a:rPr>
              <a:t> </a:t>
            </a:r>
            <a:r>
              <a:rPr sz="2750" spc="180" dirty="0">
                <a:solidFill>
                  <a:srgbClr val="FFFFFF"/>
                </a:solidFill>
                <a:latin typeface="Arial MT"/>
                <a:cs typeface="Arial MT"/>
              </a:rPr>
              <a:t>column</a:t>
            </a:r>
            <a:r>
              <a:rPr sz="2750" spc="-75" dirty="0">
                <a:solidFill>
                  <a:srgbClr val="FFFFFF"/>
                </a:solidFill>
                <a:latin typeface="Arial MT"/>
                <a:cs typeface="Arial MT"/>
              </a:rPr>
              <a:t> </a:t>
            </a:r>
            <a:r>
              <a:rPr sz="2750" spc="120" dirty="0">
                <a:solidFill>
                  <a:srgbClr val="FFFFFF"/>
                </a:solidFill>
                <a:latin typeface="Arial MT"/>
                <a:cs typeface="Arial MT"/>
              </a:rPr>
              <a:t>likely</a:t>
            </a:r>
            <a:r>
              <a:rPr sz="2750" spc="-75" dirty="0">
                <a:solidFill>
                  <a:srgbClr val="FFFFFF"/>
                </a:solidFill>
                <a:latin typeface="Arial MT"/>
                <a:cs typeface="Arial MT"/>
              </a:rPr>
              <a:t> </a:t>
            </a:r>
            <a:r>
              <a:rPr sz="2750" spc="145" dirty="0">
                <a:solidFill>
                  <a:srgbClr val="FFFFFF"/>
                </a:solidFill>
                <a:latin typeface="Arial MT"/>
                <a:cs typeface="Arial MT"/>
              </a:rPr>
              <a:t>contains</a:t>
            </a:r>
            <a:r>
              <a:rPr sz="2750" spc="-75" dirty="0">
                <a:solidFill>
                  <a:srgbClr val="FFFFFF"/>
                </a:solidFill>
                <a:latin typeface="Arial MT"/>
                <a:cs typeface="Arial MT"/>
              </a:rPr>
              <a:t> </a:t>
            </a:r>
            <a:r>
              <a:rPr sz="2750" spc="235" dirty="0">
                <a:solidFill>
                  <a:srgbClr val="FFFFFF"/>
                </a:solidFill>
                <a:latin typeface="Arial MT"/>
                <a:cs typeface="Arial MT"/>
              </a:rPr>
              <a:t>two</a:t>
            </a:r>
            <a:r>
              <a:rPr sz="2750" spc="-75" dirty="0">
                <a:solidFill>
                  <a:srgbClr val="FFFFFF"/>
                </a:solidFill>
                <a:latin typeface="Arial MT"/>
                <a:cs typeface="Arial MT"/>
              </a:rPr>
              <a:t> </a:t>
            </a:r>
            <a:r>
              <a:rPr sz="2750" spc="190" dirty="0">
                <a:solidFill>
                  <a:srgbClr val="FFFFFF"/>
                </a:solidFill>
                <a:latin typeface="Arial MT"/>
                <a:cs typeface="Arial MT"/>
              </a:rPr>
              <a:t>distinct</a:t>
            </a:r>
            <a:r>
              <a:rPr sz="2750" spc="-75" dirty="0">
                <a:solidFill>
                  <a:srgbClr val="FFFFFF"/>
                </a:solidFill>
                <a:latin typeface="Arial MT"/>
                <a:cs typeface="Arial MT"/>
              </a:rPr>
              <a:t> </a:t>
            </a:r>
            <a:r>
              <a:rPr sz="2750" spc="80" dirty="0">
                <a:solidFill>
                  <a:srgbClr val="FFFFFF"/>
                </a:solidFill>
                <a:latin typeface="Arial MT"/>
                <a:cs typeface="Arial MT"/>
              </a:rPr>
              <a:t>values,</a:t>
            </a:r>
            <a:r>
              <a:rPr sz="2750" spc="-75" dirty="0">
                <a:solidFill>
                  <a:srgbClr val="FFFFFF"/>
                </a:solidFill>
                <a:latin typeface="Arial MT"/>
                <a:cs typeface="Arial MT"/>
              </a:rPr>
              <a:t> </a:t>
            </a:r>
            <a:r>
              <a:rPr sz="2750" spc="100" dirty="0">
                <a:solidFill>
                  <a:srgbClr val="FFFFFF"/>
                </a:solidFill>
                <a:latin typeface="Arial MT"/>
                <a:cs typeface="Arial MT"/>
              </a:rPr>
              <a:t>such </a:t>
            </a:r>
            <a:r>
              <a:rPr sz="2750" dirty="0">
                <a:solidFill>
                  <a:srgbClr val="FFFFFF"/>
                </a:solidFill>
                <a:latin typeface="Arial MT"/>
                <a:cs typeface="Arial MT"/>
              </a:rPr>
              <a:t>as</a:t>
            </a:r>
            <a:r>
              <a:rPr sz="2750" spc="-80" dirty="0">
                <a:solidFill>
                  <a:srgbClr val="FFFFFF"/>
                </a:solidFill>
                <a:latin typeface="Arial MT"/>
                <a:cs typeface="Arial MT"/>
              </a:rPr>
              <a:t> </a:t>
            </a:r>
            <a:r>
              <a:rPr sz="2750" spc="120" dirty="0">
                <a:solidFill>
                  <a:srgbClr val="FFFFFF"/>
                </a:solidFill>
                <a:latin typeface="Arial MT"/>
                <a:cs typeface="Arial MT"/>
              </a:rPr>
              <a:t>"yes"</a:t>
            </a:r>
            <a:r>
              <a:rPr sz="2750" spc="-80" dirty="0">
                <a:solidFill>
                  <a:srgbClr val="FFFFFF"/>
                </a:solidFill>
                <a:latin typeface="Arial MT"/>
                <a:cs typeface="Arial MT"/>
              </a:rPr>
              <a:t> </a:t>
            </a:r>
            <a:r>
              <a:rPr sz="2750" spc="140" dirty="0">
                <a:solidFill>
                  <a:srgbClr val="FFFFFF"/>
                </a:solidFill>
                <a:latin typeface="Arial MT"/>
                <a:cs typeface="Arial MT"/>
              </a:rPr>
              <a:t>and</a:t>
            </a:r>
            <a:r>
              <a:rPr sz="2750" spc="-80" dirty="0">
                <a:solidFill>
                  <a:srgbClr val="FFFFFF"/>
                </a:solidFill>
                <a:latin typeface="Arial MT"/>
                <a:cs typeface="Arial MT"/>
              </a:rPr>
              <a:t> </a:t>
            </a:r>
            <a:r>
              <a:rPr sz="2750" spc="140" dirty="0">
                <a:solidFill>
                  <a:srgbClr val="FFFFFF"/>
                </a:solidFill>
                <a:latin typeface="Arial MT"/>
                <a:cs typeface="Arial MT"/>
              </a:rPr>
              <a:t>"no,"</a:t>
            </a:r>
            <a:r>
              <a:rPr sz="2750" spc="-80" dirty="0">
                <a:solidFill>
                  <a:srgbClr val="FFFFFF"/>
                </a:solidFill>
                <a:latin typeface="Arial MT"/>
                <a:cs typeface="Arial MT"/>
              </a:rPr>
              <a:t> </a:t>
            </a:r>
            <a:r>
              <a:rPr sz="2750" spc="140" dirty="0">
                <a:solidFill>
                  <a:srgbClr val="FFFFFF"/>
                </a:solidFill>
                <a:latin typeface="Arial MT"/>
                <a:cs typeface="Arial MT"/>
              </a:rPr>
              <a:t>representing</a:t>
            </a:r>
            <a:r>
              <a:rPr sz="2750" spc="-80" dirty="0">
                <a:solidFill>
                  <a:srgbClr val="FFFFFF"/>
                </a:solidFill>
                <a:latin typeface="Arial MT"/>
                <a:cs typeface="Arial MT"/>
              </a:rPr>
              <a:t> </a:t>
            </a:r>
            <a:r>
              <a:rPr sz="2750" spc="175" dirty="0">
                <a:solidFill>
                  <a:srgbClr val="FFFFFF"/>
                </a:solidFill>
                <a:latin typeface="Arial MT"/>
                <a:cs typeface="Arial MT"/>
              </a:rPr>
              <a:t>whether</a:t>
            </a:r>
            <a:r>
              <a:rPr sz="2750" spc="-80" dirty="0">
                <a:solidFill>
                  <a:srgbClr val="FFFFFF"/>
                </a:solidFill>
                <a:latin typeface="Arial MT"/>
                <a:cs typeface="Arial MT"/>
              </a:rPr>
              <a:t> </a:t>
            </a:r>
            <a:r>
              <a:rPr sz="2750" dirty="0">
                <a:solidFill>
                  <a:srgbClr val="FFFFFF"/>
                </a:solidFill>
                <a:latin typeface="Arial MT"/>
                <a:cs typeface="Arial MT"/>
              </a:rPr>
              <a:t>a</a:t>
            </a:r>
            <a:r>
              <a:rPr sz="2750" spc="-75" dirty="0">
                <a:solidFill>
                  <a:srgbClr val="FFFFFF"/>
                </a:solidFill>
                <a:latin typeface="Arial MT"/>
                <a:cs typeface="Arial MT"/>
              </a:rPr>
              <a:t> </a:t>
            </a:r>
            <a:r>
              <a:rPr sz="2750" spc="114" dirty="0">
                <a:solidFill>
                  <a:srgbClr val="FFFFFF"/>
                </a:solidFill>
                <a:latin typeface="Arial MT"/>
                <a:cs typeface="Arial MT"/>
              </a:rPr>
              <a:t>house</a:t>
            </a:r>
            <a:r>
              <a:rPr sz="2750" spc="-80" dirty="0">
                <a:solidFill>
                  <a:srgbClr val="FFFFFF"/>
                </a:solidFill>
                <a:latin typeface="Arial MT"/>
                <a:cs typeface="Arial MT"/>
              </a:rPr>
              <a:t> </a:t>
            </a:r>
            <a:r>
              <a:rPr sz="2750" spc="60" dirty="0">
                <a:solidFill>
                  <a:srgbClr val="FFFFFF"/>
                </a:solidFill>
                <a:latin typeface="Arial MT"/>
                <a:cs typeface="Arial MT"/>
              </a:rPr>
              <a:t>has</a:t>
            </a:r>
            <a:r>
              <a:rPr sz="2750" spc="-80" dirty="0">
                <a:solidFill>
                  <a:srgbClr val="FFFFFF"/>
                </a:solidFill>
                <a:latin typeface="Arial MT"/>
                <a:cs typeface="Arial MT"/>
              </a:rPr>
              <a:t> </a:t>
            </a:r>
            <a:r>
              <a:rPr sz="2750" spc="120" dirty="0">
                <a:solidFill>
                  <a:srgbClr val="FFFFFF"/>
                </a:solidFill>
                <a:latin typeface="Arial MT"/>
                <a:cs typeface="Arial MT"/>
              </a:rPr>
              <a:t>air</a:t>
            </a:r>
            <a:r>
              <a:rPr sz="2750" spc="-80" dirty="0">
                <a:solidFill>
                  <a:srgbClr val="FFFFFF"/>
                </a:solidFill>
                <a:latin typeface="Arial MT"/>
                <a:cs typeface="Arial MT"/>
              </a:rPr>
              <a:t> </a:t>
            </a:r>
            <a:r>
              <a:rPr sz="2750" spc="165" dirty="0">
                <a:solidFill>
                  <a:srgbClr val="FFFFFF"/>
                </a:solidFill>
                <a:latin typeface="Arial MT"/>
                <a:cs typeface="Arial MT"/>
              </a:rPr>
              <a:t>conditioning</a:t>
            </a:r>
            <a:r>
              <a:rPr sz="2750" spc="-80" dirty="0">
                <a:solidFill>
                  <a:srgbClr val="FFFFFF"/>
                </a:solidFill>
                <a:latin typeface="Arial MT"/>
                <a:cs typeface="Arial MT"/>
              </a:rPr>
              <a:t> </a:t>
            </a:r>
            <a:r>
              <a:rPr sz="2750" spc="204" dirty="0">
                <a:solidFill>
                  <a:srgbClr val="FFFFFF"/>
                </a:solidFill>
                <a:latin typeface="Arial MT"/>
                <a:cs typeface="Arial MT"/>
              </a:rPr>
              <a:t>or</a:t>
            </a:r>
            <a:r>
              <a:rPr sz="2750" spc="-80" dirty="0">
                <a:solidFill>
                  <a:srgbClr val="FFFFFF"/>
                </a:solidFill>
                <a:latin typeface="Arial MT"/>
                <a:cs typeface="Arial MT"/>
              </a:rPr>
              <a:t> </a:t>
            </a:r>
            <a:r>
              <a:rPr sz="2750" spc="145" dirty="0">
                <a:solidFill>
                  <a:srgbClr val="FFFFFF"/>
                </a:solidFill>
                <a:latin typeface="Arial MT"/>
                <a:cs typeface="Arial MT"/>
              </a:rPr>
              <a:t>not.</a:t>
            </a:r>
            <a:endParaRPr sz="2750">
              <a:latin typeface="Arial MT"/>
              <a:cs typeface="Arial M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3345"/>
          </a:solidFill>
        </p:spPr>
        <p:txBody>
          <a:bodyPr wrap="square" lIns="0" tIns="0" rIns="0" bIns="0" rtlCol="0"/>
          <a:lstStyle/>
          <a:p>
            <a:endParaRPr/>
          </a:p>
        </p:txBody>
      </p:sp>
      <p:pic>
        <p:nvPicPr>
          <p:cNvPr id="3" name="object 3"/>
          <p:cNvPicPr/>
          <p:nvPr/>
        </p:nvPicPr>
        <p:blipFill>
          <a:blip r:embed="rId2" cstate="print"/>
          <a:stretch>
            <a:fillRect/>
          </a:stretch>
        </p:blipFill>
        <p:spPr>
          <a:xfrm>
            <a:off x="5542117" y="4300666"/>
            <a:ext cx="6838949" cy="5762579"/>
          </a:xfrm>
          <a:prstGeom prst="rect">
            <a:avLst/>
          </a:prstGeom>
        </p:spPr>
      </p:pic>
      <p:sp>
        <p:nvSpPr>
          <p:cNvPr id="4" name="object 4"/>
          <p:cNvSpPr txBox="1">
            <a:spLocks noGrp="1"/>
          </p:cNvSpPr>
          <p:nvPr>
            <p:ph type="title"/>
          </p:nvPr>
        </p:nvSpPr>
        <p:spPr>
          <a:xfrm>
            <a:off x="3527735" y="421037"/>
            <a:ext cx="10379075" cy="1092200"/>
          </a:xfrm>
          <a:prstGeom prst="rect">
            <a:avLst/>
          </a:prstGeom>
        </p:spPr>
        <p:txBody>
          <a:bodyPr vert="horz" wrap="square" lIns="0" tIns="12700" rIns="0" bIns="0" rtlCol="0">
            <a:spAutoFit/>
          </a:bodyPr>
          <a:lstStyle/>
          <a:p>
            <a:pPr marL="12700">
              <a:lnSpc>
                <a:spcPct val="100000"/>
              </a:lnSpc>
              <a:spcBef>
                <a:spcPts val="100"/>
              </a:spcBef>
            </a:pPr>
            <a:r>
              <a:rPr spc="-475" dirty="0">
                <a:latin typeface="Tahoma"/>
                <a:cs typeface="Tahoma"/>
              </a:rPr>
              <a:t>Distribution</a:t>
            </a:r>
            <a:r>
              <a:rPr spc="-565" dirty="0">
                <a:latin typeface="Tahoma"/>
                <a:cs typeface="Tahoma"/>
              </a:rPr>
              <a:t> </a:t>
            </a:r>
            <a:r>
              <a:rPr spc="-535" dirty="0">
                <a:latin typeface="Tahoma"/>
                <a:cs typeface="Tahoma"/>
              </a:rPr>
              <a:t>of</a:t>
            </a:r>
            <a:r>
              <a:rPr spc="-565" dirty="0">
                <a:latin typeface="Tahoma"/>
                <a:cs typeface="Tahoma"/>
              </a:rPr>
              <a:t> </a:t>
            </a:r>
            <a:r>
              <a:rPr spc="-605" dirty="0">
                <a:latin typeface="Tahoma"/>
                <a:cs typeface="Tahoma"/>
              </a:rPr>
              <a:t>Furnishing</a:t>
            </a:r>
            <a:r>
              <a:rPr spc="-565" dirty="0">
                <a:latin typeface="Tahoma"/>
                <a:cs typeface="Tahoma"/>
              </a:rPr>
              <a:t> </a:t>
            </a:r>
            <a:r>
              <a:rPr spc="-515" dirty="0">
                <a:latin typeface="Tahoma"/>
                <a:cs typeface="Tahoma"/>
              </a:rPr>
              <a:t>status</a:t>
            </a:r>
          </a:p>
        </p:txBody>
      </p:sp>
      <p:sp>
        <p:nvSpPr>
          <p:cNvPr id="5" name="object 5"/>
          <p:cNvSpPr txBox="1"/>
          <p:nvPr/>
        </p:nvSpPr>
        <p:spPr>
          <a:xfrm>
            <a:off x="115887" y="1709149"/>
            <a:ext cx="18056225" cy="2425700"/>
          </a:xfrm>
          <a:prstGeom prst="rect">
            <a:avLst/>
          </a:prstGeom>
        </p:spPr>
        <p:txBody>
          <a:bodyPr vert="horz" wrap="square" lIns="0" tIns="12700" rIns="0" bIns="0" rtlCol="0">
            <a:spAutoFit/>
          </a:bodyPr>
          <a:lstStyle/>
          <a:p>
            <a:pPr marL="12700" marR="5080" algn="ctr">
              <a:lnSpc>
                <a:spcPct val="115799"/>
              </a:lnSpc>
              <a:spcBef>
                <a:spcPts val="100"/>
              </a:spcBef>
            </a:pPr>
            <a:r>
              <a:rPr sz="3400" dirty="0">
                <a:solidFill>
                  <a:srgbClr val="FFFFFF"/>
                </a:solidFill>
                <a:latin typeface="Arial MT"/>
                <a:cs typeface="Arial MT"/>
              </a:rPr>
              <a:t>A</a:t>
            </a:r>
            <a:r>
              <a:rPr sz="3400" spc="-105" dirty="0">
                <a:solidFill>
                  <a:srgbClr val="FFFFFF"/>
                </a:solidFill>
                <a:latin typeface="Arial MT"/>
                <a:cs typeface="Arial MT"/>
              </a:rPr>
              <a:t> </a:t>
            </a:r>
            <a:r>
              <a:rPr sz="3400" spc="225" dirty="0">
                <a:solidFill>
                  <a:srgbClr val="FFFFFF"/>
                </a:solidFill>
                <a:latin typeface="Arial MT"/>
                <a:cs typeface="Arial MT"/>
              </a:rPr>
              <a:t>Donut</a:t>
            </a:r>
            <a:r>
              <a:rPr sz="3400" spc="-105" dirty="0">
                <a:solidFill>
                  <a:srgbClr val="FFFFFF"/>
                </a:solidFill>
                <a:latin typeface="Arial MT"/>
                <a:cs typeface="Arial MT"/>
              </a:rPr>
              <a:t> </a:t>
            </a:r>
            <a:r>
              <a:rPr sz="3400" spc="215" dirty="0">
                <a:solidFill>
                  <a:srgbClr val="FFFFFF"/>
                </a:solidFill>
                <a:latin typeface="Arial MT"/>
                <a:cs typeface="Arial MT"/>
              </a:rPr>
              <a:t>chart</a:t>
            </a:r>
            <a:r>
              <a:rPr sz="3400" spc="-105" dirty="0">
                <a:solidFill>
                  <a:srgbClr val="FFFFFF"/>
                </a:solidFill>
                <a:latin typeface="Arial MT"/>
                <a:cs typeface="Arial MT"/>
              </a:rPr>
              <a:t> </a:t>
            </a:r>
            <a:r>
              <a:rPr sz="3400" spc="70" dirty="0">
                <a:solidFill>
                  <a:srgbClr val="FFFFFF"/>
                </a:solidFill>
                <a:latin typeface="Arial MT"/>
                <a:cs typeface="Arial MT"/>
              </a:rPr>
              <a:t>is</a:t>
            </a:r>
            <a:r>
              <a:rPr sz="3400" spc="-105" dirty="0">
                <a:solidFill>
                  <a:srgbClr val="FFFFFF"/>
                </a:solidFill>
                <a:latin typeface="Arial MT"/>
                <a:cs typeface="Arial MT"/>
              </a:rPr>
              <a:t> </a:t>
            </a:r>
            <a:r>
              <a:rPr sz="3400" dirty="0">
                <a:solidFill>
                  <a:srgbClr val="FFFFFF"/>
                </a:solidFill>
                <a:latin typeface="Arial MT"/>
                <a:cs typeface="Arial MT"/>
              </a:rPr>
              <a:t>a</a:t>
            </a:r>
            <a:r>
              <a:rPr sz="3400" spc="-100" dirty="0">
                <a:solidFill>
                  <a:srgbClr val="FFFFFF"/>
                </a:solidFill>
                <a:latin typeface="Arial MT"/>
                <a:cs typeface="Arial MT"/>
              </a:rPr>
              <a:t> </a:t>
            </a:r>
            <a:r>
              <a:rPr sz="3400" spc="165" dirty="0">
                <a:solidFill>
                  <a:srgbClr val="FFFFFF"/>
                </a:solidFill>
                <a:latin typeface="Arial MT"/>
                <a:cs typeface="Arial MT"/>
              </a:rPr>
              <a:t>suitable</a:t>
            </a:r>
            <a:r>
              <a:rPr sz="3400" spc="-105" dirty="0">
                <a:solidFill>
                  <a:srgbClr val="FFFFFF"/>
                </a:solidFill>
                <a:latin typeface="Arial MT"/>
                <a:cs typeface="Arial MT"/>
              </a:rPr>
              <a:t> </a:t>
            </a:r>
            <a:r>
              <a:rPr sz="3400" spc="160" dirty="0">
                <a:solidFill>
                  <a:srgbClr val="FFFFFF"/>
                </a:solidFill>
                <a:latin typeface="Arial MT"/>
                <a:cs typeface="Arial MT"/>
              </a:rPr>
              <a:t>choice</a:t>
            </a:r>
            <a:r>
              <a:rPr sz="3400" spc="-105" dirty="0">
                <a:solidFill>
                  <a:srgbClr val="FFFFFF"/>
                </a:solidFill>
                <a:latin typeface="Arial MT"/>
                <a:cs typeface="Arial MT"/>
              </a:rPr>
              <a:t> </a:t>
            </a:r>
            <a:r>
              <a:rPr sz="3400" spc="270" dirty="0">
                <a:solidFill>
                  <a:srgbClr val="FFFFFF"/>
                </a:solidFill>
                <a:latin typeface="Arial MT"/>
                <a:cs typeface="Arial MT"/>
              </a:rPr>
              <a:t>for</a:t>
            </a:r>
            <a:r>
              <a:rPr sz="3400" spc="-105" dirty="0">
                <a:solidFill>
                  <a:srgbClr val="FFFFFF"/>
                </a:solidFill>
                <a:latin typeface="Arial MT"/>
                <a:cs typeface="Arial MT"/>
              </a:rPr>
              <a:t> </a:t>
            </a:r>
            <a:r>
              <a:rPr sz="3400" spc="105" dirty="0">
                <a:solidFill>
                  <a:srgbClr val="FFFFFF"/>
                </a:solidFill>
                <a:latin typeface="Arial MT"/>
                <a:cs typeface="Arial MT"/>
              </a:rPr>
              <a:t>visualizing</a:t>
            </a:r>
            <a:r>
              <a:rPr sz="3400" spc="-100" dirty="0">
                <a:solidFill>
                  <a:srgbClr val="FFFFFF"/>
                </a:solidFill>
                <a:latin typeface="Arial MT"/>
                <a:cs typeface="Arial MT"/>
              </a:rPr>
              <a:t> </a:t>
            </a:r>
            <a:r>
              <a:rPr sz="3400" spc="229" dirty="0">
                <a:solidFill>
                  <a:srgbClr val="FFFFFF"/>
                </a:solidFill>
                <a:latin typeface="Arial MT"/>
                <a:cs typeface="Arial MT"/>
              </a:rPr>
              <a:t>the</a:t>
            </a:r>
            <a:r>
              <a:rPr sz="3400" spc="-105" dirty="0">
                <a:solidFill>
                  <a:srgbClr val="FFFFFF"/>
                </a:solidFill>
                <a:latin typeface="Arial MT"/>
                <a:cs typeface="Arial MT"/>
              </a:rPr>
              <a:t> </a:t>
            </a:r>
            <a:r>
              <a:rPr sz="3400" spc="225" dirty="0">
                <a:solidFill>
                  <a:srgbClr val="FFFFFF"/>
                </a:solidFill>
                <a:latin typeface="Arial MT"/>
                <a:cs typeface="Arial MT"/>
              </a:rPr>
              <a:t>distribution</a:t>
            </a:r>
            <a:r>
              <a:rPr sz="3400" spc="-105" dirty="0">
                <a:solidFill>
                  <a:srgbClr val="FFFFFF"/>
                </a:solidFill>
                <a:latin typeface="Arial MT"/>
                <a:cs typeface="Arial MT"/>
              </a:rPr>
              <a:t> </a:t>
            </a:r>
            <a:r>
              <a:rPr sz="3400" spc="275" dirty="0">
                <a:solidFill>
                  <a:srgbClr val="FFFFFF"/>
                </a:solidFill>
                <a:latin typeface="Arial MT"/>
                <a:cs typeface="Arial MT"/>
              </a:rPr>
              <a:t>of</a:t>
            </a:r>
            <a:r>
              <a:rPr sz="3400" spc="-105" dirty="0">
                <a:solidFill>
                  <a:srgbClr val="FFFFFF"/>
                </a:solidFill>
                <a:latin typeface="Arial MT"/>
                <a:cs typeface="Arial MT"/>
              </a:rPr>
              <a:t> </a:t>
            </a:r>
            <a:r>
              <a:rPr sz="3400" spc="165" dirty="0">
                <a:solidFill>
                  <a:srgbClr val="FFFFFF"/>
                </a:solidFill>
                <a:latin typeface="Arial MT"/>
                <a:cs typeface="Arial MT"/>
              </a:rPr>
              <a:t>furnishing</a:t>
            </a:r>
            <a:r>
              <a:rPr sz="3400" spc="-100" dirty="0">
                <a:solidFill>
                  <a:srgbClr val="FFFFFF"/>
                </a:solidFill>
                <a:latin typeface="Arial MT"/>
                <a:cs typeface="Arial MT"/>
              </a:rPr>
              <a:t> </a:t>
            </a:r>
            <a:r>
              <a:rPr sz="3400" spc="155" dirty="0">
                <a:solidFill>
                  <a:srgbClr val="FFFFFF"/>
                </a:solidFill>
                <a:latin typeface="Arial MT"/>
                <a:cs typeface="Arial MT"/>
              </a:rPr>
              <a:t>status </a:t>
            </a:r>
            <a:r>
              <a:rPr sz="3400" spc="100" dirty="0">
                <a:solidFill>
                  <a:srgbClr val="FFFFFF"/>
                </a:solidFill>
                <a:latin typeface="Arial MT"/>
                <a:cs typeface="Arial MT"/>
              </a:rPr>
              <a:t>because</a:t>
            </a:r>
            <a:r>
              <a:rPr sz="3400" spc="-95" dirty="0">
                <a:solidFill>
                  <a:srgbClr val="FFFFFF"/>
                </a:solidFill>
                <a:latin typeface="Arial MT"/>
                <a:cs typeface="Arial MT"/>
              </a:rPr>
              <a:t> </a:t>
            </a:r>
            <a:r>
              <a:rPr sz="3400" spc="295" dirty="0">
                <a:solidFill>
                  <a:srgbClr val="FFFFFF"/>
                </a:solidFill>
                <a:latin typeface="Arial MT"/>
                <a:cs typeface="Arial MT"/>
              </a:rPr>
              <a:t>it</a:t>
            </a:r>
            <a:r>
              <a:rPr sz="3400" spc="-100" dirty="0">
                <a:solidFill>
                  <a:srgbClr val="FFFFFF"/>
                </a:solidFill>
                <a:latin typeface="Arial MT"/>
                <a:cs typeface="Arial MT"/>
              </a:rPr>
              <a:t> </a:t>
            </a:r>
            <a:r>
              <a:rPr sz="3400" spc="155" dirty="0">
                <a:solidFill>
                  <a:srgbClr val="FFFFFF"/>
                </a:solidFill>
                <a:latin typeface="Arial MT"/>
                <a:cs typeface="Arial MT"/>
              </a:rPr>
              <a:t>represents</a:t>
            </a:r>
            <a:r>
              <a:rPr sz="3400" spc="-95" dirty="0">
                <a:solidFill>
                  <a:srgbClr val="FFFFFF"/>
                </a:solidFill>
                <a:latin typeface="Arial MT"/>
                <a:cs typeface="Arial MT"/>
              </a:rPr>
              <a:t> </a:t>
            </a:r>
            <a:r>
              <a:rPr sz="3400" spc="150" dirty="0">
                <a:solidFill>
                  <a:srgbClr val="FFFFFF"/>
                </a:solidFill>
                <a:latin typeface="Arial MT"/>
                <a:cs typeface="Arial MT"/>
              </a:rPr>
              <a:t>categorical</a:t>
            </a:r>
            <a:r>
              <a:rPr sz="3400" spc="-95" dirty="0">
                <a:solidFill>
                  <a:srgbClr val="FFFFFF"/>
                </a:solidFill>
                <a:latin typeface="Arial MT"/>
                <a:cs typeface="Arial MT"/>
              </a:rPr>
              <a:t> </a:t>
            </a:r>
            <a:r>
              <a:rPr sz="3400" spc="175" dirty="0">
                <a:solidFill>
                  <a:srgbClr val="FFFFFF"/>
                </a:solidFill>
                <a:latin typeface="Arial MT"/>
                <a:cs typeface="Arial MT"/>
              </a:rPr>
              <a:t>data</a:t>
            </a:r>
            <a:r>
              <a:rPr sz="3400" spc="-95" dirty="0">
                <a:solidFill>
                  <a:srgbClr val="FFFFFF"/>
                </a:solidFill>
                <a:latin typeface="Arial MT"/>
                <a:cs typeface="Arial MT"/>
              </a:rPr>
              <a:t> </a:t>
            </a:r>
            <a:r>
              <a:rPr sz="3400" spc="245" dirty="0">
                <a:solidFill>
                  <a:srgbClr val="FFFFFF"/>
                </a:solidFill>
                <a:latin typeface="Arial MT"/>
                <a:cs typeface="Arial MT"/>
              </a:rPr>
              <a:t>with</a:t>
            </a:r>
            <a:r>
              <a:rPr sz="3400" spc="-95" dirty="0">
                <a:solidFill>
                  <a:srgbClr val="FFFFFF"/>
                </a:solidFill>
                <a:latin typeface="Arial MT"/>
                <a:cs typeface="Arial MT"/>
              </a:rPr>
              <a:t> </a:t>
            </a:r>
            <a:r>
              <a:rPr sz="3400" spc="215" dirty="0">
                <a:solidFill>
                  <a:srgbClr val="FFFFFF"/>
                </a:solidFill>
                <a:latin typeface="Arial MT"/>
                <a:cs typeface="Arial MT"/>
              </a:rPr>
              <a:t>mutually</a:t>
            </a:r>
            <a:r>
              <a:rPr sz="3400" spc="-95" dirty="0">
                <a:solidFill>
                  <a:srgbClr val="FFFFFF"/>
                </a:solidFill>
                <a:latin typeface="Arial MT"/>
                <a:cs typeface="Arial MT"/>
              </a:rPr>
              <a:t> </a:t>
            </a:r>
            <a:r>
              <a:rPr sz="3400" spc="114" dirty="0">
                <a:solidFill>
                  <a:srgbClr val="FFFFFF"/>
                </a:solidFill>
                <a:latin typeface="Arial MT"/>
                <a:cs typeface="Arial MT"/>
              </a:rPr>
              <a:t>exclusive</a:t>
            </a:r>
            <a:r>
              <a:rPr sz="3400" spc="-95" dirty="0">
                <a:solidFill>
                  <a:srgbClr val="FFFFFF"/>
                </a:solidFill>
                <a:latin typeface="Arial MT"/>
                <a:cs typeface="Arial MT"/>
              </a:rPr>
              <a:t> </a:t>
            </a:r>
            <a:r>
              <a:rPr sz="3400" spc="110" dirty="0">
                <a:solidFill>
                  <a:srgbClr val="FFFFFF"/>
                </a:solidFill>
                <a:latin typeface="Arial MT"/>
                <a:cs typeface="Arial MT"/>
              </a:rPr>
              <a:t>categories.</a:t>
            </a:r>
            <a:r>
              <a:rPr sz="3400" spc="-95" dirty="0">
                <a:solidFill>
                  <a:srgbClr val="FFFFFF"/>
                </a:solidFill>
                <a:latin typeface="Arial MT"/>
                <a:cs typeface="Arial MT"/>
              </a:rPr>
              <a:t> </a:t>
            </a:r>
            <a:r>
              <a:rPr sz="3400" spc="55" dirty="0">
                <a:solidFill>
                  <a:srgbClr val="FFFFFF"/>
                </a:solidFill>
                <a:latin typeface="Arial MT"/>
                <a:cs typeface="Arial MT"/>
              </a:rPr>
              <a:t>This</a:t>
            </a:r>
            <a:r>
              <a:rPr sz="3400" spc="-95" dirty="0">
                <a:solidFill>
                  <a:srgbClr val="FFFFFF"/>
                </a:solidFill>
                <a:latin typeface="Arial MT"/>
                <a:cs typeface="Arial MT"/>
              </a:rPr>
              <a:t> </a:t>
            </a:r>
            <a:r>
              <a:rPr sz="3400" spc="85" dirty="0">
                <a:solidFill>
                  <a:srgbClr val="FFFFFF"/>
                </a:solidFill>
                <a:latin typeface="Arial MT"/>
                <a:cs typeface="Arial MT"/>
              </a:rPr>
              <a:t>means </a:t>
            </a:r>
            <a:r>
              <a:rPr sz="3400" spc="265" dirty="0">
                <a:solidFill>
                  <a:srgbClr val="FFFFFF"/>
                </a:solidFill>
                <a:latin typeface="Arial MT"/>
                <a:cs typeface="Arial MT"/>
              </a:rPr>
              <a:t>that</a:t>
            </a:r>
            <a:r>
              <a:rPr sz="3400" spc="-100" dirty="0">
                <a:solidFill>
                  <a:srgbClr val="FFFFFF"/>
                </a:solidFill>
                <a:latin typeface="Arial MT"/>
                <a:cs typeface="Arial MT"/>
              </a:rPr>
              <a:t> </a:t>
            </a:r>
            <a:r>
              <a:rPr sz="3400" spc="105" dirty="0">
                <a:solidFill>
                  <a:srgbClr val="FFFFFF"/>
                </a:solidFill>
                <a:latin typeface="Arial MT"/>
                <a:cs typeface="Arial MT"/>
              </a:rPr>
              <a:t>each</a:t>
            </a:r>
            <a:r>
              <a:rPr sz="3400" spc="-95" dirty="0">
                <a:solidFill>
                  <a:srgbClr val="FFFFFF"/>
                </a:solidFill>
                <a:latin typeface="Arial MT"/>
                <a:cs typeface="Arial MT"/>
              </a:rPr>
              <a:t> </a:t>
            </a:r>
            <a:r>
              <a:rPr sz="3400" spc="120" dirty="0">
                <a:solidFill>
                  <a:srgbClr val="FFFFFF"/>
                </a:solidFill>
                <a:latin typeface="Arial MT"/>
                <a:cs typeface="Arial MT"/>
              </a:rPr>
              <a:t>house</a:t>
            </a:r>
            <a:r>
              <a:rPr sz="3400" spc="-100" dirty="0">
                <a:solidFill>
                  <a:srgbClr val="FFFFFF"/>
                </a:solidFill>
                <a:latin typeface="Arial MT"/>
                <a:cs typeface="Arial MT"/>
              </a:rPr>
              <a:t> </a:t>
            </a:r>
            <a:r>
              <a:rPr sz="3400" spc="125" dirty="0">
                <a:solidFill>
                  <a:srgbClr val="FFFFFF"/>
                </a:solidFill>
                <a:latin typeface="Arial MT"/>
                <a:cs typeface="Arial MT"/>
              </a:rPr>
              <a:t>can</a:t>
            </a:r>
            <a:r>
              <a:rPr sz="3400" spc="-95" dirty="0">
                <a:solidFill>
                  <a:srgbClr val="FFFFFF"/>
                </a:solidFill>
                <a:latin typeface="Arial MT"/>
                <a:cs typeface="Arial MT"/>
              </a:rPr>
              <a:t> </a:t>
            </a:r>
            <a:r>
              <a:rPr sz="3400" spc="215" dirty="0">
                <a:solidFill>
                  <a:srgbClr val="FFFFFF"/>
                </a:solidFill>
                <a:latin typeface="Arial MT"/>
                <a:cs typeface="Arial MT"/>
              </a:rPr>
              <a:t>only</a:t>
            </a:r>
            <a:r>
              <a:rPr sz="3400" spc="-100" dirty="0">
                <a:solidFill>
                  <a:srgbClr val="FFFFFF"/>
                </a:solidFill>
                <a:latin typeface="Arial MT"/>
                <a:cs typeface="Arial MT"/>
              </a:rPr>
              <a:t> </a:t>
            </a:r>
            <a:r>
              <a:rPr sz="3400" spc="155" dirty="0">
                <a:solidFill>
                  <a:srgbClr val="FFFFFF"/>
                </a:solidFill>
                <a:latin typeface="Arial MT"/>
                <a:cs typeface="Arial MT"/>
              </a:rPr>
              <a:t>belong</a:t>
            </a:r>
            <a:r>
              <a:rPr sz="3400" spc="-95" dirty="0">
                <a:solidFill>
                  <a:srgbClr val="FFFFFF"/>
                </a:solidFill>
                <a:latin typeface="Arial MT"/>
                <a:cs typeface="Arial MT"/>
              </a:rPr>
              <a:t> </a:t>
            </a:r>
            <a:r>
              <a:rPr sz="3400" spc="315" dirty="0">
                <a:solidFill>
                  <a:srgbClr val="FFFFFF"/>
                </a:solidFill>
                <a:latin typeface="Arial MT"/>
                <a:cs typeface="Arial MT"/>
              </a:rPr>
              <a:t>to</a:t>
            </a:r>
            <a:r>
              <a:rPr sz="3400" spc="-95" dirty="0">
                <a:solidFill>
                  <a:srgbClr val="FFFFFF"/>
                </a:solidFill>
                <a:latin typeface="Arial MT"/>
                <a:cs typeface="Arial MT"/>
              </a:rPr>
              <a:t> </a:t>
            </a:r>
            <a:r>
              <a:rPr sz="3400" spc="150" dirty="0">
                <a:solidFill>
                  <a:srgbClr val="FFFFFF"/>
                </a:solidFill>
                <a:latin typeface="Arial MT"/>
                <a:cs typeface="Arial MT"/>
              </a:rPr>
              <a:t>one</a:t>
            </a:r>
            <a:r>
              <a:rPr sz="3400" spc="-100" dirty="0">
                <a:solidFill>
                  <a:srgbClr val="FFFFFF"/>
                </a:solidFill>
                <a:latin typeface="Arial MT"/>
                <a:cs typeface="Arial MT"/>
              </a:rPr>
              <a:t> </a:t>
            </a:r>
            <a:r>
              <a:rPr sz="3400" spc="165" dirty="0">
                <a:solidFill>
                  <a:srgbClr val="FFFFFF"/>
                </a:solidFill>
                <a:latin typeface="Arial MT"/>
                <a:cs typeface="Arial MT"/>
              </a:rPr>
              <a:t>furnishing</a:t>
            </a:r>
            <a:r>
              <a:rPr sz="3400" spc="-95" dirty="0">
                <a:solidFill>
                  <a:srgbClr val="FFFFFF"/>
                </a:solidFill>
                <a:latin typeface="Arial MT"/>
                <a:cs typeface="Arial MT"/>
              </a:rPr>
              <a:t> </a:t>
            </a:r>
            <a:r>
              <a:rPr sz="3400" spc="165" dirty="0">
                <a:solidFill>
                  <a:srgbClr val="FFFFFF"/>
                </a:solidFill>
                <a:latin typeface="Arial MT"/>
                <a:cs typeface="Arial MT"/>
              </a:rPr>
              <a:t>category</a:t>
            </a:r>
            <a:r>
              <a:rPr sz="3400" spc="-100" dirty="0">
                <a:solidFill>
                  <a:srgbClr val="FFFFFF"/>
                </a:solidFill>
                <a:latin typeface="Arial MT"/>
                <a:cs typeface="Arial MT"/>
              </a:rPr>
              <a:t> </a:t>
            </a:r>
            <a:r>
              <a:rPr sz="3400" spc="140" dirty="0">
                <a:solidFill>
                  <a:srgbClr val="FFFFFF"/>
                </a:solidFill>
                <a:latin typeface="Arial MT"/>
                <a:cs typeface="Arial MT"/>
              </a:rPr>
              <a:t>(furnished,</a:t>
            </a:r>
            <a:r>
              <a:rPr sz="3400" spc="-95" dirty="0">
                <a:solidFill>
                  <a:srgbClr val="FFFFFF"/>
                </a:solidFill>
                <a:latin typeface="Arial MT"/>
                <a:cs typeface="Arial MT"/>
              </a:rPr>
              <a:t> </a:t>
            </a:r>
            <a:r>
              <a:rPr sz="3400" spc="114" dirty="0">
                <a:solidFill>
                  <a:srgbClr val="FFFFFF"/>
                </a:solidFill>
                <a:latin typeface="Arial MT"/>
                <a:cs typeface="Arial MT"/>
              </a:rPr>
              <a:t>semi-</a:t>
            </a:r>
            <a:r>
              <a:rPr sz="3400" spc="150" dirty="0">
                <a:solidFill>
                  <a:srgbClr val="FFFFFF"/>
                </a:solidFill>
                <a:latin typeface="Arial MT"/>
                <a:cs typeface="Arial MT"/>
              </a:rPr>
              <a:t>furnished, </a:t>
            </a:r>
            <a:r>
              <a:rPr sz="3400" spc="235" dirty="0">
                <a:solidFill>
                  <a:srgbClr val="FFFFFF"/>
                </a:solidFill>
                <a:latin typeface="Arial MT"/>
                <a:cs typeface="Arial MT"/>
              </a:rPr>
              <a:t>or</a:t>
            </a:r>
            <a:r>
              <a:rPr sz="3400" spc="-110" dirty="0">
                <a:solidFill>
                  <a:srgbClr val="FFFFFF"/>
                </a:solidFill>
                <a:latin typeface="Arial MT"/>
                <a:cs typeface="Arial MT"/>
              </a:rPr>
              <a:t> </a:t>
            </a:r>
            <a:r>
              <a:rPr sz="3400" spc="140" dirty="0">
                <a:solidFill>
                  <a:srgbClr val="FFFFFF"/>
                </a:solidFill>
                <a:latin typeface="Arial MT"/>
                <a:cs typeface="Arial MT"/>
              </a:rPr>
              <a:t>unfurnished).</a:t>
            </a:r>
            <a:endParaRPr sz="3400">
              <a:latin typeface="Arial MT"/>
              <a:cs typeface="Arial M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87863" y="3786865"/>
            <a:ext cx="7315199" cy="6010290"/>
          </a:xfrm>
          <a:prstGeom prst="rect">
            <a:avLst/>
          </a:prstGeom>
        </p:spPr>
      </p:pic>
      <p:sp>
        <p:nvSpPr>
          <p:cNvPr id="3" name="object 3"/>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z="5700" spc="-560" dirty="0">
                <a:latin typeface="Tahoma"/>
                <a:cs typeface="Tahoma"/>
              </a:rPr>
              <a:t>Count</a:t>
            </a:r>
            <a:r>
              <a:rPr sz="5700" spc="-470" dirty="0">
                <a:latin typeface="Tahoma"/>
                <a:cs typeface="Tahoma"/>
              </a:rPr>
              <a:t> </a:t>
            </a:r>
            <a:r>
              <a:rPr sz="5700" spc="-434" dirty="0">
                <a:latin typeface="Tahoma"/>
                <a:cs typeface="Tahoma"/>
              </a:rPr>
              <a:t>of</a:t>
            </a:r>
            <a:r>
              <a:rPr sz="5700" spc="-470" dirty="0">
                <a:latin typeface="Tahoma"/>
                <a:cs typeface="Tahoma"/>
              </a:rPr>
              <a:t> </a:t>
            </a:r>
            <a:r>
              <a:rPr sz="5700" spc="-595" dirty="0">
                <a:latin typeface="Tahoma"/>
                <a:cs typeface="Tahoma"/>
              </a:rPr>
              <a:t>Houses</a:t>
            </a:r>
            <a:r>
              <a:rPr sz="5700" spc="-470" dirty="0">
                <a:latin typeface="Tahoma"/>
                <a:cs typeface="Tahoma"/>
              </a:rPr>
              <a:t> </a:t>
            </a:r>
            <a:r>
              <a:rPr sz="5700" spc="-630" dirty="0">
                <a:latin typeface="Tahoma"/>
                <a:cs typeface="Tahoma"/>
              </a:rPr>
              <a:t>by</a:t>
            </a:r>
            <a:r>
              <a:rPr sz="5700" spc="-470" dirty="0">
                <a:latin typeface="Tahoma"/>
                <a:cs typeface="Tahoma"/>
              </a:rPr>
              <a:t> </a:t>
            </a:r>
            <a:r>
              <a:rPr sz="5700" spc="-285" dirty="0">
                <a:latin typeface="Tahoma"/>
                <a:cs typeface="Tahoma"/>
              </a:rPr>
              <a:t>Air</a:t>
            </a:r>
            <a:r>
              <a:rPr sz="5700" spc="-470" dirty="0">
                <a:latin typeface="Tahoma"/>
                <a:cs typeface="Tahoma"/>
              </a:rPr>
              <a:t> </a:t>
            </a:r>
            <a:r>
              <a:rPr sz="5700" spc="-480" dirty="0">
                <a:latin typeface="Tahoma"/>
                <a:cs typeface="Tahoma"/>
              </a:rPr>
              <a:t>Conditioning,</a:t>
            </a:r>
            <a:r>
              <a:rPr sz="5700" spc="-465" dirty="0">
                <a:latin typeface="Tahoma"/>
                <a:cs typeface="Tahoma"/>
              </a:rPr>
              <a:t> </a:t>
            </a:r>
            <a:r>
              <a:rPr sz="5700" spc="-434" dirty="0">
                <a:latin typeface="Tahoma"/>
                <a:cs typeface="Tahoma"/>
              </a:rPr>
              <a:t>Parking</a:t>
            </a:r>
            <a:r>
              <a:rPr sz="5700" spc="-470" dirty="0">
                <a:latin typeface="Tahoma"/>
                <a:cs typeface="Tahoma"/>
              </a:rPr>
              <a:t> </a:t>
            </a:r>
            <a:r>
              <a:rPr sz="5700" spc="-650" dirty="0">
                <a:latin typeface="Tahoma"/>
                <a:cs typeface="Tahoma"/>
              </a:rPr>
              <a:t>and</a:t>
            </a:r>
            <a:r>
              <a:rPr sz="5700" spc="-470" dirty="0">
                <a:latin typeface="Tahoma"/>
                <a:cs typeface="Tahoma"/>
              </a:rPr>
              <a:t> </a:t>
            </a:r>
            <a:r>
              <a:rPr sz="5700" spc="-495" dirty="0">
                <a:latin typeface="Tahoma"/>
                <a:cs typeface="Tahoma"/>
              </a:rPr>
              <a:t>Furnishing</a:t>
            </a:r>
            <a:r>
              <a:rPr sz="5700" spc="-470" dirty="0">
                <a:latin typeface="Tahoma"/>
                <a:cs typeface="Tahoma"/>
              </a:rPr>
              <a:t> </a:t>
            </a:r>
            <a:r>
              <a:rPr sz="5700" spc="-440" dirty="0">
                <a:latin typeface="Tahoma"/>
                <a:cs typeface="Tahoma"/>
              </a:rPr>
              <a:t>Status</a:t>
            </a:r>
            <a:endParaRPr sz="5700">
              <a:latin typeface="Tahoma"/>
              <a:cs typeface="Tahoma"/>
            </a:endParaRPr>
          </a:p>
        </p:txBody>
      </p:sp>
      <p:sp>
        <p:nvSpPr>
          <p:cNvPr id="4" name="object 4"/>
          <p:cNvSpPr txBox="1"/>
          <p:nvPr/>
        </p:nvSpPr>
        <p:spPr>
          <a:xfrm>
            <a:off x="394660" y="1797527"/>
            <a:ext cx="17498695" cy="977900"/>
          </a:xfrm>
          <a:prstGeom prst="rect">
            <a:avLst/>
          </a:prstGeom>
        </p:spPr>
        <p:txBody>
          <a:bodyPr vert="horz" wrap="square" lIns="0" tIns="12700" rIns="0" bIns="0" rtlCol="0">
            <a:spAutoFit/>
          </a:bodyPr>
          <a:lstStyle/>
          <a:p>
            <a:pPr marL="272415" marR="5080" indent="-260350">
              <a:lnSpc>
                <a:spcPct val="115700"/>
              </a:lnSpc>
              <a:spcBef>
                <a:spcPts val="100"/>
              </a:spcBef>
            </a:pPr>
            <a:r>
              <a:rPr sz="2700" spc="50" dirty="0">
                <a:solidFill>
                  <a:srgbClr val="FFFFFF"/>
                </a:solidFill>
                <a:latin typeface="Arial MT"/>
                <a:cs typeface="Arial MT"/>
              </a:rPr>
              <a:t>This</a:t>
            </a:r>
            <a:r>
              <a:rPr sz="2700" spc="-65" dirty="0">
                <a:solidFill>
                  <a:srgbClr val="FFFFFF"/>
                </a:solidFill>
                <a:latin typeface="Arial MT"/>
                <a:cs typeface="Arial MT"/>
              </a:rPr>
              <a:t> </a:t>
            </a:r>
            <a:r>
              <a:rPr sz="2700" spc="110" dirty="0">
                <a:solidFill>
                  <a:srgbClr val="FFFFFF"/>
                </a:solidFill>
                <a:latin typeface="Arial MT"/>
                <a:cs typeface="Arial MT"/>
              </a:rPr>
              <a:t>visualization</a:t>
            </a:r>
            <a:r>
              <a:rPr sz="2700" spc="-65" dirty="0">
                <a:solidFill>
                  <a:srgbClr val="FFFFFF"/>
                </a:solidFill>
                <a:latin typeface="Arial MT"/>
                <a:cs typeface="Arial MT"/>
              </a:rPr>
              <a:t> </a:t>
            </a:r>
            <a:r>
              <a:rPr sz="2700" dirty="0">
                <a:solidFill>
                  <a:srgbClr val="FFFFFF"/>
                </a:solidFill>
                <a:latin typeface="Arial MT"/>
                <a:cs typeface="Arial MT"/>
              </a:rPr>
              <a:t>uses</a:t>
            </a:r>
            <a:r>
              <a:rPr sz="2700" spc="-60" dirty="0">
                <a:solidFill>
                  <a:srgbClr val="FFFFFF"/>
                </a:solidFill>
                <a:latin typeface="Arial MT"/>
                <a:cs typeface="Arial MT"/>
              </a:rPr>
              <a:t> </a:t>
            </a:r>
            <a:r>
              <a:rPr sz="2700" dirty="0">
                <a:solidFill>
                  <a:srgbClr val="FFFFFF"/>
                </a:solidFill>
                <a:latin typeface="Arial MT"/>
                <a:cs typeface="Arial MT"/>
              </a:rPr>
              <a:t>a</a:t>
            </a:r>
            <a:r>
              <a:rPr sz="2700" spc="-65" dirty="0">
                <a:solidFill>
                  <a:srgbClr val="FFFFFF"/>
                </a:solidFill>
                <a:latin typeface="Arial MT"/>
                <a:cs typeface="Arial MT"/>
              </a:rPr>
              <a:t> </a:t>
            </a:r>
            <a:r>
              <a:rPr sz="2700" spc="105" dirty="0">
                <a:solidFill>
                  <a:srgbClr val="FFFFFF"/>
                </a:solidFill>
                <a:latin typeface="Arial MT"/>
                <a:cs typeface="Arial MT"/>
              </a:rPr>
              <a:t>stacked</a:t>
            </a:r>
            <a:r>
              <a:rPr sz="2700" spc="-60" dirty="0">
                <a:solidFill>
                  <a:srgbClr val="FFFFFF"/>
                </a:solidFill>
                <a:latin typeface="Arial MT"/>
                <a:cs typeface="Arial MT"/>
              </a:rPr>
              <a:t> </a:t>
            </a:r>
            <a:r>
              <a:rPr sz="2700" spc="140" dirty="0">
                <a:solidFill>
                  <a:srgbClr val="FFFFFF"/>
                </a:solidFill>
                <a:latin typeface="Arial MT"/>
                <a:cs typeface="Arial MT"/>
              </a:rPr>
              <a:t>bar</a:t>
            </a:r>
            <a:r>
              <a:rPr sz="2700" spc="-65" dirty="0">
                <a:solidFill>
                  <a:srgbClr val="FFFFFF"/>
                </a:solidFill>
                <a:latin typeface="Arial MT"/>
                <a:cs typeface="Arial MT"/>
              </a:rPr>
              <a:t> </a:t>
            </a:r>
            <a:r>
              <a:rPr sz="2700" spc="180" dirty="0">
                <a:solidFill>
                  <a:srgbClr val="FFFFFF"/>
                </a:solidFill>
                <a:latin typeface="Arial MT"/>
                <a:cs typeface="Arial MT"/>
              </a:rPr>
              <a:t>chart</a:t>
            </a:r>
            <a:r>
              <a:rPr sz="2700" spc="-60" dirty="0">
                <a:solidFill>
                  <a:srgbClr val="FFFFFF"/>
                </a:solidFill>
                <a:latin typeface="Arial MT"/>
                <a:cs typeface="Arial MT"/>
              </a:rPr>
              <a:t> </a:t>
            </a:r>
            <a:r>
              <a:rPr sz="2700" spc="85" dirty="0">
                <a:solidFill>
                  <a:srgbClr val="FFFFFF"/>
                </a:solidFill>
                <a:latin typeface="Arial MT"/>
                <a:cs typeface="Arial MT"/>
              </a:rPr>
              <a:t>because</a:t>
            </a:r>
            <a:r>
              <a:rPr sz="2700" spc="-65" dirty="0">
                <a:solidFill>
                  <a:srgbClr val="FFFFFF"/>
                </a:solidFill>
                <a:latin typeface="Arial MT"/>
                <a:cs typeface="Arial MT"/>
              </a:rPr>
              <a:t> </a:t>
            </a:r>
            <a:r>
              <a:rPr sz="2700" spc="235" dirty="0">
                <a:solidFill>
                  <a:srgbClr val="FFFFFF"/>
                </a:solidFill>
                <a:latin typeface="Arial MT"/>
                <a:cs typeface="Arial MT"/>
              </a:rPr>
              <a:t>it</a:t>
            </a:r>
            <a:r>
              <a:rPr sz="2700" spc="-65" dirty="0">
                <a:solidFill>
                  <a:srgbClr val="FFFFFF"/>
                </a:solidFill>
                <a:latin typeface="Arial MT"/>
                <a:cs typeface="Arial MT"/>
              </a:rPr>
              <a:t> </a:t>
            </a:r>
            <a:r>
              <a:rPr sz="2700" spc="160" dirty="0">
                <a:solidFill>
                  <a:srgbClr val="FFFFFF"/>
                </a:solidFill>
                <a:latin typeface="Arial MT"/>
                <a:cs typeface="Arial MT"/>
              </a:rPr>
              <a:t>effectively</a:t>
            </a:r>
            <a:r>
              <a:rPr sz="2700" spc="-60" dirty="0">
                <a:solidFill>
                  <a:srgbClr val="FFFFFF"/>
                </a:solidFill>
                <a:latin typeface="Arial MT"/>
                <a:cs typeface="Arial MT"/>
              </a:rPr>
              <a:t> </a:t>
            </a:r>
            <a:r>
              <a:rPr sz="2700" spc="105" dirty="0">
                <a:solidFill>
                  <a:srgbClr val="FFFFFF"/>
                </a:solidFill>
                <a:latin typeface="Arial MT"/>
                <a:cs typeface="Arial MT"/>
              </a:rPr>
              <a:t>displays</a:t>
            </a:r>
            <a:r>
              <a:rPr sz="2700" spc="-65" dirty="0">
                <a:solidFill>
                  <a:srgbClr val="FFFFFF"/>
                </a:solidFill>
                <a:latin typeface="Arial MT"/>
                <a:cs typeface="Arial MT"/>
              </a:rPr>
              <a:t> </a:t>
            </a:r>
            <a:r>
              <a:rPr sz="2700" spc="185" dirty="0">
                <a:solidFill>
                  <a:srgbClr val="FFFFFF"/>
                </a:solidFill>
                <a:latin typeface="Arial MT"/>
                <a:cs typeface="Arial MT"/>
              </a:rPr>
              <a:t>the</a:t>
            </a:r>
            <a:r>
              <a:rPr sz="2700" spc="-60" dirty="0">
                <a:solidFill>
                  <a:srgbClr val="FFFFFF"/>
                </a:solidFill>
                <a:latin typeface="Arial MT"/>
                <a:cs typeface="Arial MT"/>
              </a:rPr>
              <a:t> </a:t>
            </a:r>
            <a:r>
              <a:rPr sz="2700" spc="180" dirty="0">
                <a:solidFill>
                  <a:srgbClr val="FFFFFF"/>
                </a:solidFill>
                <a:latin typeface="Arial MT"/>
                <a:cs typeface="Arial MT"/>
              </a:rPr>
              <a:t>distribution</a:t>
            </a:r>
            <a:r>
              <a:rPr sz="2700" spc="-65" dirty="0">
                <a:solidFill>
                  <a:srgbClr val="FFFFFF"/>
                </a:solidFill>
                <a:latin typeface="Arial MT"/>
                <a:cs typeface="Arial MT"/>
              </a:rPr>
              <a:t> </a:t>
            </a:r>
            <a:r>
              <a:rPr sz="2700" spc="225" dirty="0">
                <a:solidFill>
                  <a:srgbClr val="FFFFFF"/>
                </a:solidFill>
                <a:latin typeface="Arial MT"/>
                <a:cs typeface="Arial MT"/>
              </a:rPr>
              <a:t>of</a:t>
            </a:r>
            <a:r>
              <a:rPr sz="2700" spc="-60" dirty="0">
                <a:solidFill>
                  <a:srgbClr val="FFFFFF"/>
                </a:solidFill>
                <a:latin typeface="Arial MT"/>
                <a:cs typeface="Arial MT"/>
              </a:rPr>
              <a:t> </a:t>
            </a:r>
            <a:r>
              <a:rPr sz="2700" spc="85" dirty="0">
                <a:solidFill>
                  <a:srgbClr val="FFFFFF"/>
                </a:solidFill>
                <a:latin typeface="Arial MT"/>
                <a:cs typeface="Arial MT"/>
              </a:rPr>
              <a:t>houses</a:t>
            </a:r>
            <a:r>
              <a:rPr sz="2700" spc="-65" dirty="0">
                <a:solidFill>
                  <a:srgbClr val="FFFFFF"/>
                </a:solidFill>
                <a:latin typeface="Arial MT"/>
                <a:cs typeface="Arial MT"/>
              </a:rPr>
              <a:t> </a:t>
            </a:r>
            <a:r>
              <a:rPr sz="2700" spc="65" dirty="0">
                <a:solidFill>
                  <a:srgbClr val="FFFFFF"/>
                </a:solidFill>
                <a:latin typeface="Arial MT"/>
                <a:cs typeface="Arial MT"/>
              </a:rPr>
              <a:t>across </a:t>
            </a:r>
            <a:r>
              <a:rPr sz="2700" spc="145" dirty="0">
                <a:solidFill>
                  <a:srgbClr val="FFFFFF"/>
                </a:solidFill>
                <a:latin typeface="Arial MT"/>
                <a:cs typeface="Arial MT"/>
              </a:rPr>
              <a:t>combinations</a:t>
            </a:r>
            <a:r>
              <a:rPr sz="2700" spc="-75" dirty="0">
                <a:solidFill>
                  <a:srgbClr val="FFFFFF"/>
                </a:solidFill>
                <a:latin typeface="Arial MT"/>
                <a:cs typeface="Arial MT"/>
              </a:rPr>
              <a:t> </a:t>
            </a:r>
            <a:r>
              <a:rPr sz="2700" spc="225" dirty="0">
                <a:solidFill>
                  <a:srgbClr val="FFFFFF"/>
                </a:solidFill>
                <a:latin typeface="Arial MT"/>
                <a:cs typeface="Arial MT"/>
              </a:rPr>
              <a:t>of</a:t>
            </a:r>
            <a:r>
              <a:rPr sz="2700" spc="-70" dirty="0">
                <a:solidFill>
                  <a:srgbClr val="FFFFFF"/>
                </a:solidFill>
                <a:latin typeface="Arial MT"/>
                <a:cs typeface="Arial MT"/>
              </a:rPr>
              <a:t> </a:t>
            </a:r>
            <a:r>
              <a:rPr sz="2700" spc="155" dirty="0">
                <a:solidFill>
                  <a:srgbClr val="FFFFFF"/>
                </a:solidFill>
                <a:latin typeface="Arial MT"/>
                <a:cs typeface="Arial MT"/>
              </a:rPr>
              <a:t>three</a:t>
            </a:r>
            <a:r>
              <a:rPr sz="2700" spc="-75" dirty="0">
                <a:solidFill>
                  <a:srgbClr val="FFFFFF"/>
                </a:solidFill>
                <a:latin typeface="Arial MT"/>
                <a:cs typeface="Arial MT"/>
              </a:rPr>
              <a:t> </a:t>
            </a:r>
            <a:r>
              <a:rPr sz="2700" spc="114" dirty="0">
                <a:solidFill>
                  <a:srgbClr val="FFFFFF"/>
                </a:solidFill>
                <a:latin typeface="Arial MT"/>
                <a:cs typeface="Arial MT"/>
              </a:rPr>
              <a:t>categorical</a:t>
            </a:r>
            <a:r>
              <a:rPr sz="2700" spc="-70" dirty="0">
                <a:solidFill>
                  <a:srgbClr val="FFFFFF"/>
                </a:solidFill>
                <a:latin typeface="Arial MT"/>
                <a:cs typeface="Arial MT"/>
              </a:rPr>
              <a:t> </a:t>
            </a:r>
            <a:r>
              <a:rPr sz="2700" spc="90" dirty="0">
                <a:solidFill>
                  <a:srgbClr val="FFFFFF"/>
                </a:solidFill>
                <a:latin typeface="Arial MT"/>
                <a:cs typeface="Arial MT"/>
              </a:rPr>
              <a:t>variables:</a:t>
            </a:r>
            <a:r>
              <a:rPr sz="2700" spc="-75" dirty="0">
                <a:solidFill>
                  <a:srgbClr val="FFFFFF"/>
                </a:solidFill>
                <a:latin typeface="Arial MT"/>
                <a:cs typeface="Arial MT"/>
              </a:rPr>
              <a:t> </a:t>
            </a:r>
            <a:r>
              <a:rPr sz="2700" spc="110" dirty="0">
                <a:solidFill>
                  <a:srgbClr val="FFFFFF"/>
                </a:solidFill>
                <a:latin typeface="Arial MT"/>
                <a:cs typeface="Arial MT"/>
              </a:rPr>
              <a:t>air</a:t>
            </a:r>
            <a:r>
              <a:rPr sz="2700" spc="-70" dirty="0">
                <a:solidFill>
                  <a:srgbClr val="FFFFFF"/>
                </a:solidFill>
                <a:latin typeface="Arial MT"/>
                <a:cs typeface="Arial MT"/>
              </a:rPr>
              <a:t> </a:t>
            </a:r>
            <a:r>
              <a:rPr sz="2700" spc="135" dirty="0">
                <a:solidFill>
                  <a:srgbClr val="FFFFFF"/>
                </a:solidFill>
                <a:latin typeface="Arial MT"/>
                <a:cs typeface="Arial MT"/>
              </a:rPr>
              <a:t>conditioning,</a:t>
            </a:r>
            <a:r>
              <a:rPr sz="2700" spc="-70" dirty="0">
                <a:solidFill>
                  <a:srgbClr val="FFFFFF"/>
                </a:solidFill>
                <a:latin typeface="Arial MT"/>
                <a:cs typeface="Arial MT"/>
              </a:rPr>
              <a:t> </a:t>
            </a:r>
            <a:r>
              <a:rPr sz="2700" spc="100" dirty="0">
                <a:solidFill>
                  <a:srgbClr val="FFFFFF"/>
                </a:solidFill>
                <a:latin typeface="Arial MT"/>
                <a:cs typeface="Arial MT"/>
              </a:rPr>
              <a:t>parking</a:t>
            </a:r>
            <a:r>
              <a:rPr sz="2700" spc="-75" dirty="0">
                <a:solidFill>
                  <a:srgbClr val="FFFFFF"/>
                </a:solidFill>
                <a:latin typeface="Arial MT"/>
                <a:cs typeface="Arial MT"/>
              </a:rPr>
              <a:t> </a:t>
            </a:r>
            <a:r>
              <a:rPr sz="2700" spc="120" dirty="0">
                <a:solidFill>
                  <a:srgbClr val="FFFFFF"/>
                </a:solidFill>
                <a:latin typeface="Arial MT"/>
                <a:cs typeface="Arial MT"/>
              </a:rPr>
              <a:t>availability,</a:t>
            </a:r>
            <a:r>
              <a:rPr sz="2700" spc="-70" dirty="0">
                <a:solidFill>
                  <a:srgbClr val="FFFFFF"/>
                </a:solidFill>
                <a:latin typeface="Arial MT"/>
                <a:cs typeface="Arial MT"/>
              </a:rPr>
              <a:t> </a:t>
            </a:r>
            <a:r>
              <a:rPr sz="2700" spc="135" dirty="0">
                <a:solidFill>
                  <a:srgbClr val="FFFFFF"/>
                </a:solidFill>
                <a:latin typeface="Arial MT"/>
                <a:cs typeface="Arial MT"/>
              </a:rPr>
              <a:t>and</a:t>
            </a:r>
            <a:r>
              <a:rPr sz="2700" spc="-75" dirty="0">
                <a:solidFill>
                  <a:srgbClr val="FFFFFF"/>
                </a:solidFill>
                <a:latin typeface="Arial MT"/>
                <a:cs typeface="Arial MT"/>
              </a:rPr>
              <a:t> </a:t>
            </a:r>
            <a:r>
              <a:rPr sz="2700" spc="140" dirty="0">
                <a:solidFill>
                  <a:srgbClr val="FFFFFF"/>
                </a:solidFill>
                <a:latin typeface="Arial MT"/>
                <a:cs typeface="Arial MT"/>
              </a:rPr>
              <a:t>furnishing</a:t>
            </a:r>
            <a:r>
              <a:rPr sz="2700" spc="-70" dirty="0">
                <a:solidFill>
                  <a:srgbClr val="FFFFFF"/>
                </a:solidFill>
                <a:latin typeface="Arial MT"/>
                <a:cs typeface="Arial MT"/>
              </a:rPr>
              <a:t> </a:t>
            </a:r>
            <a:r>
              <a:rPr sz="2700" spc="100" dirty="0">
                <a:solidFill>
                  <a:srgbClr val="FFFFFF"/>
                </a:solidFill>
                <a:latin typeface="Arial MT"/>
                <a:cs typeface="Arial MT"/>
              </a:rPr>
              <a:t>status.</a:t>
            </a:r>
            <a:endParaRPr sz="2700">
              <a:latin typeface="Arial MT"/>
              <a:cs typeface="Arial M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698967" y="3995165"/>
            <a:ext cx="7381859" cy="5895959"/>
          </a:xfrm>
          <a:prstGeom prst="rect">
            <a:avLst/>
          </a:prstGeom>
        </p:spPr>
      </p:pic>
      <p:sp>
        <p:nvSpPr>
          <p:cNvPr id="3" name="object 3"/>
          <p:cNvSpPr txBox="1"/>
          <p:nvPr/>
        </p:nvSpPr>
        <p:spPr>
          <a:xfrm>
            <a:off x="459888" y="1843635"/>
            <a:ext cx="17368520" cy="977900"/>
          </a:xfrm>
          <a:prstGeom prst="rect">
            <a:avLst/>
          </a:prstGeom>
        </p:spPr>
        <p:txBody>
          <a:bodyPr vert="horz" wrap="square" lIns="0" tIns="12700" rIns="0" bIns="0" rtlCol="0">
            <a:spAutoFit/>
          </a:bodyPr>
          <a:lstStyle/>
          <a:p>
            <a:pPr marL="4560570" marR="5080" indent="-4548505">
              <a:lnSpc>
                <a:spcPct val="115700"/>
              </a:lnSpc>
              <a:spcBef>
                <a:spcPts val="100"/>
              </a:spcBef>
            </a:pPr>
            <a:r>
              <a:rPr sz="2700" dirty="0">
                <a:solidFill>
                  <a:srgbClr val="FFFFFF"/>
                </a:solidFill>
                <a:latin typeface="Arial MT"/>
                <a:cs typeface="Arial MT"/>
              </a:rPr>
              <a:t>A</a:t>
            </a:r>
            <a:r>
              <a:rPr sz="2700" spc="-80" dirty="0">
                <a:solidFill>
                  <a:srgbClr val="FFFFFF"/>
                </a:solidFill>
                <a:latin typeface="Arial MT"/>
                <a:cs typeface="Arial MT"/>
              </a:rPr>
              <a:t> </a:t>
            </a:r>
            <a:r>
              <a:rPr sz="2700" spc="-70" dirty="0">
                <a:solidFill>
                  <a:srgbClr val="FFFFFF"/>
                </a:solidFill>
                <a:latin typeface="Arial MT"/>
                <a:cs typeface="Arial MT"/>
              </a:rPr>
              <a:t>KDE</a:t>
            </a:r>
            <a:r>
              <a:rPr sz="2700" spc="-75" dirty="0">
                <a:solidFill>
                  <a:srgbClr val="FFFFFF"/>
                </a:solidFill>
                <a:latin typeface="Arial MT"/>
                <a:cs typeface="Arial MT"/>
              </a:rPr>
              <a:t> </a:t>
            </a:r>
            <a:r>
              <a:rPr sz="2700" spc="225" dirty="0">
                <a:solidFill>
                  <a:srgbClr val="FFFFFF"/>
                </a:solidFill>
                <a:latin typeface="Arial MT"/>
                <a:cs typeface="Arial MT"/>
              </a:rPr>
              <a:t>plot</a:t>
            </a:r>
            <a:r>
              <a:rPr sz="2700" spc="-75" dirty="0">
                <a:solidFill>
                  <a:srgbClr val="FFFFFF"/>
                </a:solidFill>
                <a:latin typeface="Arial MT"/>
                <a:cs typeface="Arial MT"/>
              </a:rPr>
              <a:t> </a:t>
            </a:r>
            <a:r>
              <a:rPr sz="2700" dirty="0">
                <a:solidFill>
                  <a:srgbClr val="FFFFFF"/>
                </a:solidFill>
                <a:latin typeface="Arial MT"/>
                <a:cs typeface="Arial MT"/>
              </a:rPr>
              <a:t>is</a:t>
            </a:r>
            <a:r>
              <a:rPr sz="2700" spc="-75" dirty="0">
                <a:solidFill>
                  <a:srgbClr val="FFFFFF"/>
                </a:solidFill>
                <a:latin typeface="Arial MT"/>
                <a:cs typeface="Arial MT"/>
              </a:rPr>
              <a:t> </a:t>
            </a:r>
            <a:r>
              <a:rPr sz="2700" dirty="0">
                <a:solidFill>
                  <a:srgbClr val="FFFFFF"/>
                </a:solidFill>
                <a:latin typeface="Arial MT"/>
                <a:cs typeface="Arial MT"/>
              </a:rPr>
              <a:t>a</a:t>
            </a:r>
            <a:r>
              <a:rPr sz="2700" spc="-75" dirty="0">
                <a:solidFill>
                  <a:srgbClr val="FFFFFF"/>
                </a:solidFill>
                <a:latin typeface="Arial MT"/>
                <a:cs typeface="Arial MT"/>
              </a:rPr>
              <a:t> </a:t>
            </a:r>
            <a:r>
              <a:rPr sz="2700" spc="135" dirty="0">
                <a:solidFill>
                  <a:srgbClr val="FFFFFF"/>
                </a:solidFill>
                <a:latin typeface="Arial MT"/>
                <a:cs typeface="Arial MT"/>
              </a:rPr>
              <a:t>good</a:t>
            </a:r>
            <a:r>
              <a:rPr sz="2700" spc="-75" dirty="0">
                <a:solidFill>
                  <a:srgbClr val="FFFFFF"/>
                </a:solidFill>
                <a:latin typeface="Arial MT"/>
                <a:cs typeface="Arial MT"/>
              </a:rPr>
              <a:t> </a:t>
            </a:r>
            <a:r>
              <a:rPr sz="2700" spc="130" dirty="0">
                <a:solidFill>
                  <a:srgbClr val="FFFFFF"/>
                </a:solidFill>
                <a:latin typeface="Arial MT"/>
                <a:cs typeface="Arial MT"/>
              </a:rPr>
              <a:t>choice</a:t>
            </a:r>
            <a:r>
              <a:rPr sz="2700" spc="-75" dirty="0">
                <a:solidFill>
                  <a:srgbClr val="FFFFFF"/>
                </a:solidFill>
                <a:latin typeface="Arial MT"/>
                <a:cs typeface="Arial MT"/>
              </a:rPr>
              <a:t> </a:t>
            </a:r>
            <a:r>
              <a:rPr sz="2700" spc="220" dirty="0">
                <a:solidFill>
                  <a:srgbClr val="FFFFFF"/>
                </a:solidFill>
                <a:latin typeface="Arial MT"/>
                <a:cs typeface="Arial MT"/>
              </a:rPr>
              <a:t>for</a:t>
            </a:r>
            <a:r>
              <a:rPr sz="2700" spc="-75" dirty="0">
                <a:solidFill>
                  <a:srgbClr val="FFFFFF"/>
                </a:solidFill>
                <a:latin typeface="Arial MT"/>
                <a:cs typeface="Arial MT"/>
              </a:rPr>
              <a:t> </a:t>
            </a:r>
            <a:r>
              <a:rPr sz="2700" spc="155" dirty="0">
                <a:solidFill>
                  <a:srgbClr val="FFFFFF"/>
                </a:solidFill>
                <a:latin typeface="Arial MT"/>
                <a:cs typeface="Arial MT"/>
              </a:rPr>
              <a:t>this</a:t>
            </a:r>
            <a:r>
              <a:rPr sz="2700" spc="-75" dirty="0">
                <a:solidFill>
                  <a:srgbClr val="FFFFFF"/>
                </a:solidFill>
                <a:latin typeface="Arial MT"/>
                <a:cs typeface="Arial MT"/>
              </a:rPr>
              <a:t> </a:t>
            </a:r>
            <a:r>
              <a:rPr sz="2700" spc="100" dirty="0">
                <a:solidFill>
                  <a:srgbClr val="FFFFFF"/>
                </a:solidFill>
                <a:latin typeface="Arial MT"/>
                <a:cs typeface="Arial MT"/>
              </a:rPr>
              <a:t>scenario</a:t>
            </a:r>
            <a:r>
              <a:rPr sz="2700" spc="-75" dirty="0">
                <a:solidFill>
                  <a:srgbClr val="FFFFFF"/>
                </a:solidFill>
                <a:latin typeface="Arial MT"/>
                <a:cs typeface="Arial MT"/>
              </a:rPr>
              <a:t> </a:t>
            </a:r>
            <a:r>
              <a:rPr sz="2700" spc="85" dirty="0">
                <a:solidFill>
                  <a:srgbClr val="FFFFFF"/>
                </a:solidFill>
                <a:latin typeface="Arial MT"/>
                <a:cs typeface="Arial MT"/>
              </a:rPr>
              <a:t>because</a:t>
            </a:r>
            <a:r>
              <a:rPr sz="2700" spc="-80" dirty="0">
                <a:solidFill>
                  <a:srgbClr val="FFFFFF"/>
                </a:solidFill>
                <a:latin typeface="Arial MT"/>
                <a:cs typeface="Arial MT"/>
              </a:rPr>
              <a:t> </a:t>
            </a:r>
            <a:r>
              <a:rPr sz="2700" spc="235" dirty="0">
                <a:solidFill>
                  <a:srgbClr val="FFFFFF"/>
                </a:solidFill>
                <a:latin typeface="Arial MT"/>
                <a:cs typeface="Arial MT"/>
              </a:rPr>
              <a:t>it</a:t>
            </a:r>
            <a:r>
              <a:rPr sz="2700" spc="-75" dirty="0">
                <a:solidFill>
                  <a:srgbClr val="FFFFFF"/>
                </a:solidFill>
                <a:latin typeface="Arial MT"/>
                <a:cs typeface="Arial MT"/>
              </a:rPr>
              <a:t> </a:t>
            </a:r>
            <a:r>
              <a:rPr sz="2700" spc="160" dirty="0">
                <a:solidFill>
                  <a:srgbClr val="FFFFFF"/>
                </a:solidFill>
                <a:latin typeface="Arial MT"/>
                <a:cs typeface="Arial MT"/>
              </a:rPr>
              <a:t>effectively</a:t>
            </a:r>
            <a:r>
              <a:rPr sz="2700" spc="-75" dirty="0">
                <a:solidFill>
                  <a:srgbClr val="FFFFFF"/>
                </a:solidFill>
                <a:latin typeface="Arial MT"/>
                <a:cs typeface="Arial MT"/>
              </a:rPr>
              <a:t> </a:t>
            </a:r>
            <a:r>
              <a:rPr sz="2700" spc="70" dirty="0">
                <a:solidFill>
                  <a:srgbClr val="FFFFFF"/>
                </a:solidFill>
                <a:latin typeface="Arial MT"/>
                <a:cs typeface="Arial MT"/>
              </a:rPr>
              <a:t>visualizes</a:t>
            </a:r>
            <a:r>
              <a:rPr sz="2700" spc="-75" dirty="0">
                <a:solidFill>
                  <a:srgbClr val="FFFFFF"/>
                </a:solidFill>
                <a:latin typeface="Arial MT"/>
                <a:cs typeface="Arial MT"/>
              </a:rPr>
              <a:t> </a:t>
            </a:r>
            <a:r>
              <a:rPr sz="2700" spc="185" dirty="0">
                <a:solidFill>
                  <a:srgbClr val="FFFFFF"/>
                </a:solidFill>
                <a:latin typeface="Arial MT"/>
                <a:cs typeface="Arial MT"/>
              </a:rPr>
              <a:t>the</a:t>
            </a:r>
            <a:r>
              <a:rPr sz="2700" spc="-75" dirty="0">
                <a:solidFill>
                  <a:srgbClr val="FFFFFF"/>
                </a:solidFill>
                <a:latin typeface="Arial MT"/>
                <a:cs typeface="Arial MT"/>
              </a:rPr>
              <a:t> </a:t>
            </a:r>
            <a:r>
              <a:rPr sz="2700" spc="180" dirty="0">
                <a:solidFill>
                  <a:srgbClr val="FFFFFF"/>
                </a:solidFill>
                <a:latin typeface="Arial MT"/>
                <a:cs typeface="Arial MT"/>
              </a:rPr>
              <a:t>distribution</a:t>
            </a:r>
            <a:r>
              <a:rPr sz="2700" spc="-75" dirty="0">
                <a:solidFill>
                  <a:srgbClr val="FFFFFF"/>
                </a:solidFill>
                <a:latin typeface="Arial MT"/>
                <a:cs typeface="Arial MT"/>
              </a:rPr>
              <a:t> </a:t>
            </a:r>
            <a:r>
              <a:rPr sz="2700" spc="225" dirty="0">
                <a:solidFill>
                  <a:srgbClr val="FFFFFF"/>
                </a:solidFill>
                <a:latin typeface="Arial MT"/>
                <a:cs typeface="Arial MT"/>
              </a:rPr>
              <a:t>of</a:t>
            </a:r>
            <a:r>
              <a:rPr sz="2700" spc="-75" dirty="0">
                <a:solidFill>
                  <a:srgbClr val="FFFFFF"/>
                </a:solidFill>
                <a:latin typeface="Arial MT"/>
                <a:cs typeface="Arial MT"/>
              </a:rPr>
              <a:t> </a:t>
            </a:r>
            <a:r>
              <a:rPr sz="2700" spc="185" dirty="0">
                <a:solidFill>
                  <a:srgbClr val="FFFFFF"/>
                </a:solidFill>
                <a:latin typeface="Arial MT"/>
                <a:cs typeface="Arial MT"/>
              </a:rPr>
              <a:t>the</a:t>
            </a:r>
            <a:r>
              <a:rPr sz="2700" spc="-75" dirty="0">
                <a:solidFill>
                  <a:srgbClr val="FFFFFF"/>
                </a:solidFill>
                <a:latin typeface="Arial MT"/>
                <a:cs typeface="Arial MT"/>
              </a:rPr>
              <a:t> </a:t>
            </a:r>
            <a:r>
              <a:rPr sz="2700" spc="135" dirty="0">
                <a:solidFill>
                  <a:srgbClr val="FFFFFF"/>
                </a:solidFill>
                <a:latin typeface="Arial MT"/>
                <a:cs typeface="Arial MT"/>
              </a:rPr>
              <a:t>'price' </a:t>
            </a:r>
            <a:r>
              <a:rPr sz="2700" spc="100" dirty="0">
                <a:solidFill>
                  <a:srgbClr val="FFFFFF"/>
                </a:solidFill>
                <a:latin typeface="Arial MT"/>
                <a:cs typeface="Arial MT"/>
              </a:rPr>
              <a:t>variable,</a:t>
            </a:r>
            <a:r>
              <a:rPr sz="2700" spc="-70" dirty="0">
                <a:solidFill>
                  <a:srgbClr val="FFFFFF"/>
                </a:solidFill>
                <a:latin typeface="Arial MT"/>
                <a:cs typeface="Arial MT"/>
              </a:rPr>
              <a:t> </a:t>
            </a:r>
            <a:r>
              <a:rPr sz="2700" spc="150" dirty="0">
                <a:solidFill>
                  <a:srgbClr val="FFFFFF"/>
                </a:solidFill>
                <a:latin typeface="Arial MT"/>
                <a:cs typeface="Arial MT"/>
              </a:rPr>
              <a:t>which</a:t>
            </a:r>
            <a:r>
              <a:rPr sz="2700" spc="-65" dirty="0">
                <a:solidFill>
                  <a:srgbClr val="FFFFFF"/>
                </a:solidFill>
                <a:latin typeface="Arial MT"/>
                <a:cs typeface="Arial MT"/>
              </a:rPr>
              <a:t> </a:t>
            </a:r>
            <a:r>
              <a:rPr sz="2700" dirty="0">
                <a:solidFill>
                  <a:srgbClr val="FFFFFF"/>
                </a:solidFill>
                <a:latin typeface="Arial MT"/>
                <a:cs typeface="Arial MT"/>
              </a:rPr>
              <a:t>is</a:t>
            </a:r>
            <a:r>
              <a:rPr sz="2700" spc="-65" dirty="0">
                <a:solidFill>
                  <a:srgbClr val="FFFFFF"/>
                </a:solidFill>
                <a:latin typeface="Arial MT"/>
                <a:cs typeface="Arial MT"/>
              </a:rPr>
              <a:t> </a:t>
            </a:r>
            <a:r>
              <a:rPr sz="2700" spc="120" dirty="0">
                <a:solidFill>
                  <a:srgbClr val="FFFFFF"/>
                </a:solidFill>
                <a:latin typeface="Arial MT"/>
                <a:cs typeface="Arial MT"/>
              </a:rPr>
              <a:t>likely</a:t>
            </a:r>
            <a:r>
              <a:rPr sz="2700" spc="-70" dirty="0">
                <a:solidFill>
                  <a:srgbClr val="FFFFFF"/>
                </a:solidFill>
                <a:latin typeface="Arial MT"/>
                <a:cs typeface="Arial MT"/>
              </a:rPr>
              <a:t> </a:t>
            </a:r>
            <a:r>
              <a:rPr sz="2700" spc="155" dirty="0">
                <a:solidFill>
                  <a:srgbClr val="FFFFFF"/>
                </a:solidFill>
                <a:latin typeface="Arial MT"/>
                <a:cs typeface="Arial MT"/>
              </a:rPr>
              <a:t>continuous</a:t>
            </a:r>
            <a:r>
              <a:rPr sz="2700" spc="-65" dirty="0">
                <a:solidFill>
                  <a:srgbClr val="FFFFFF"/>
                </a:solidFill>
                <a:latin typeface="Arial MT"/>
                <a:cs typeface="Arial MT"/>
              </a:rPr>
              <a:t> </a:t>
            </a:r>
            <a:r>
              <a:rPr sz="2700" spc="135" dirty="0">
                <a:solidFill>
                  <a:srgbClr val="FFFFFF"/>
                </a:solidFill>
                <a:latin typeface="Arial MT"/>
                <a:cs typeface="Arial MT"/>
              </a:rPr>
              <a:t>and</a:t>
            </a:r>
            <a:r>
              <a:rPr sz="2700" spc="-65" dirty="0">
                <a:solidFill>
                  <a:srgbClr val="FFFFFF"/>
                </a:solidFill>
                <a:latin typeface="Arial MT"/>
                <a:cs typeface="Arial MT"/>
              </a:rPr>
              <a:t> </a:t>
            </a:r>
            <a:r>
              <a:rPr sz="2700" spc="110" dirty="0">
                <a:solidFill>
                  <a:srgbClr val="FFFFFF"/>
                </a:solidFill>
                <a:latin typeface="Arial MT"/>
                <a:cs typeface="Arial MT"/>
              </a:rPr>
              <a:t>numerical.</a:t>
            </a:r>
            <a:endParaRPr sz="2700">
              <a:latin typeface="Arial MT"/>
              <a:cs typeface="Arial MT"/>
            </a:endParaRPr>
          </a:p>
        </p:txBody>
      </p:sp>
      <p:sp>
        <p:nvSpPr>
          <p:cNvPr id="4" name="object 4"/>
          <p:cNvSpPr txBox="1">
            <a:spLocks noGrp="1"/>
          </p:cNvSpPr>
          <p:nvPr>
            <p:ph type="ctrTitle"/>
          </p:nvPr>
        </p:nvSpPr>
        <p:spPr>
          <a:prstGeom prst="rect">
            <a:avLst/>
          </a:prstGeom>
        </p:spPr>
        <p:txBody>
          <a:bodyPr vert="horz" wrap="square" lIns="0" tIns="12700" rIns="0" bIns="0" rtlCol="0">
            <a:spAutoFit/>
          </a:bodyPr>
          <a:lstStyle/>
          <a:p>
            <a:pPr marL="6124575">
              <a:lnSpc>
                <a:spcPct val="100000"/>
              </a:lnSpc>
              <a:spcBef>
                <a:spcPts val="100"/>
              </a:spcBef>
            </a:pPr>
            <a:r>
              <a:rPr sz="6900" spc="-944" dirty="0">
                <a:latin typeface="Tahoma"/>
                <a:cs typeface="Tahoma"/>
              </a:rPr>
              <a:t>KDE</a:t>
            </a:r>
            <a:r>
              <a:rPr sz="6900" spc="-570" dirty="0">
                <a:latin typeface="Tahoma"/>
                <a:cs typeface="Tahoma"/>
              </a:rPr>
              <a:t> </a:t>
            </a:r>
            <a:r>
              <a:rPr sz="6900" spc="-390" dirty="0">
                <a:latin typeface="Tahoma"/>
                <a:cs typeface="Tahoma"/>
              </a:rPr>
              <a:t>Plot</a:t>
            </a:r>
            <a:r>
              <a:rPr sz="6900" spc="-570" dirty="0">
                <a:latin typeface="Tahoma"/>
                <a:cs typeface="Tahoma"/>
              </a:rPr>
              <a:t> </a:t>
            </a:r>
            <a:r>
              <a:rPr sz="6900" spc="-525" dirty="0">
                <a:latin typeface="Tahoma"/>
                <a:cs typeface="Tahoma"/>
              </a:rPr>
              <a:t>of</a:t>
            </a:r>
            <a:r>
              <a:rPr sz="6900" spc="-570" dirty="0">
                <a:latin typeface="Tahoma"/>
                <a:cs typeface="Tahoma"/>
              </a:rPr>
              <a:t> </a:t>
            </a:r>
            <a:r>
              <a:rPr sz="6900" spc="-400" dirty="0">
                <a:latin typeface="Tahoma"/>
                <a:cs typeface="Tahoma"/>
              </a:rPr>
              <a:t>Price</a:t>
            </a:r>
            <a:endParaRPr sz="6900">
              <a:latin typeface="Tahoma"/>
              <a:cs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54792" y="3782323"/>
            <a:ext cx="7381889" cy="5915009"/>
          </a:xfrm>
          <a:prstGeom prst="rect">
            <a:avLst/>
          </a:prstGeom>
        </p:spPr>
      </p:pic>
      <p:sp>
        <p:nvSpPr>
          <p:cNvPr id="3" name="object 3"/>
          <p:cNvSpPr txBox="1"/>
          <p:nvPr/>
        </p:nvSpPr>
        <p:spPr>
          <a:xfrm>
            <a:off x="1129822" y="429062"/>
            <a:ext cx="16028669" cy="1031240"/>
          </a:xfrm>
          <a:prstGeom prst="rect">
            <a:avLst/>
          </a:prstGeom>
        </p:spPr>
        <p:txBody>
          <a:bodyPr vert="horz" wrap="square" lIns="0" tIns="12700" rIns="0" bIns="0" rtlCol="0">
            <a:spAutoFit/>
          </a:bodyPr>
          <a:lstStyle/>
          <a:p>
            <a:pPr marL="12700">
              <a:lnSpc>
                <a:spcPct val="100000"/>
              </a:lnSpc>
              <a:spcBef>
                <a:spcPts val="100"/>
              </a:spcBef>
              <a:tabLst>
                <a:tab pos="14063344" algn="l"/>
              </a:tabLst>
            </a:pPr>
            <a:r>
              <a:rPr sz="6600" spc="-675" dirty="0">
                <a:solidFill>
                  <a:srgbClr val="FFFFFF"/>
                </a:solidFill>
                <a:latin typeface="Trebuchet MS"/>
                <a:cs typeface="Trebuchet MS"/>
              </a:rPr>
              <a:t>Count</a:t>
            </a:r>
            <a:r>
              <a:rPr sz="6600" spc="-470" dirty="0">
                <a:solidFill>
                  <a:srgbClr val="FFFFFF"/>
                </a:solidFill>
                <a:latin typeface="Trebuchet MS"/>
                <a:cs typeface="Trebuchet MS"/>
              </a:rPr>
              <a:t> </a:t>
            </a:r>
            <a:r>
              <a:rPr sz="6600" spc="-655" dirty="0">
                <a:solidFill>
                  <a:srgbClr val="FFFFFF"/>
                </a:solidFill>
                <a:latin typeface="Trebuchet MS"/>
                <a:cs typeface="Trebuchet MS"/>
              </a:rPr>
              <a:t>of</a:t>
            </a:r>
            <a:r>
              <a:rPr sz="6600" spc="-465" dirty="0">
                <a:solidFill>
                  <a:srgbClr val="FFFFFF"/>
                </a:solidFill>
                <a:latin typeface="Trebuchet MS"/>
                <a:cs typeface="Trebuchet MS"/>
              </a:rPr>
              <a:t> </a:t>
            </a:r>
            <a:r>
              <a:rPr sz="6600" spc="-570" dirty="0">
                <a:solidFill>
                  <a:srgbClr val="FFFFFF"/>
                </a:solidFill>
                <a:latin typeface="Trebuchet MS"/>
                <a:cs typeface="Trebuchet MS"/>
              </a:rPr>
              <a:t>Houses</a:t>
            </a:r>
            <a:r>
              <a:rPr sz="6600" spc="-465" dirty="0">
                <a:solidFill>
                  <a:srgbClr val="FFFFFF"/>
                </a:solidFill>
                <a:latin typeface="Trebuchet MS"/>
                <a:cs typeface="Trebuchet MS"/>
              </a:rPr>
              <a:t> </a:t>
            </a:r>
            <a:r>
              <a:rPr sz="6600" spc="-715" dirty="0">
                <a:solidFill>
                  <a:srgbClr val="FFFFFF"/>
                </a:solidFill>
                <a:latin typeface="Trebuchet MS"/>
                <a:cs typeface="Trebuchet MS"/>
              </a:rPr>
              <a:t>by</a:t>
            </a:r>
            <a:r>
              <a:rPr sz="6600" spc="-470" dirty="0">
                <a:solidFill>
                  <a:srgbClr val="FFFFFF"/>
                </a:solidFill>
                <a:latin typeface="Trebuchet MS"/>
                <a:cs typeface="Trebuchet MS"/>
              </a:rPr>
              <a:t> </a:t>
            </a:r>
            <a:r>
              <a:rPr sz="6600" spc="-645" dirty="0">
                <a:solidFill>
                  <a:srgbClr val="FFFFFF"/>
                </a:solidFill>
                <a:latin typeface="Trebuchet MS"/>
                <a:cs typeface="Trebuchet MS"/>
              </a:rPr>
              <a:t>Bedrooms</a:t>
            </a:r>
            <a:r>
              <a:rPr sz="6600" spc="-465" dirty="0">
                <a:solidFill>
                  <a:srgbClr val="FFFFFF"/>
                </a:solidFill>
                <a:latin typeface="Trebuchet MS"/>
                <a:cs typeface="Trebuchet MS"/>
              </a:rPr>
              <a:t> </a:t>
            </a:r>
            <a:r>
              <a:rPr sz="6600" spc="-720" dirty="0">
                <a:solidFill>
                  <a:srgbClr val="FFFFFF"/>
                </a:solidFill>
                <a:latin typeface="Trebuchet MS"/>
                <a:cs typeface="Trebuchet MS"/>
              </a:rPr>
              <a:t>and</a:t>
            </a:r>
            <a:r>
              <a:rPr sz="6600" spc="-465" dirty="0">
                <a:solidFill>
                  <a:srgbClr val="FFFFFF"/>
                </a:solidFill>
                <a:latin typeface="Trebuchet MS"/>
                <a:cs typeface="Trebuchet MS"/>
              </a:rPr>
              <a:t> </a:t>
            </a:r>
            <a:r>
              <a:rPr sz="6600" spc="-580" dirty="0">
                <a:solidFill>
                  <a:srgbClr val="FFFFFF"/>
                </a:solidFill>
                <a:latin typeface="Trebuchet MS"/>
                <a:cs typeface="Trebuchet MS"/>
              </a:rPr>
              <a:t>Furnishing</a:t>
            </a:r>
            <a:r>
              <a:rPr sz="6600" dirty="0">
                <a:solidFill>
                  <a:srgbClr val="FFFFFF"/>
                </a:solidFill>
                <a:latin typeface="Trebuchet MS"/>
                <a:cs typeface="Trebuchet MS"/>
              </a:rPr>
              <a:t>	</a:t>
            </a:r>
            <a:r>
              <a:rPr sz="6600" spc="-495" dirty="0">
                <a:solidFill>
                  <a:srgbClr val="FFFFFF"/>
                </a:solidFill>
                <a:latin typeface="Trebuchet MS"/>
                <a:cs typeface="Trebuchet MS"/>
              </a:rPr>
              <a:t>Status</a:t>
            </a:r>
            <a:endParaRPr sz="6600">
              <a:latin typeface="Trebuchet MS"/>
              <a:cs typeface="Trebuchet MS"/>
            </a:endParaRPr>
          </a:p>
        </p:txBody>
      </p:sp>
      <p:sp>
        <p:nvSpPr>
          <p:cNvPr id="4" name="object 4"/>
          <p:cNvSpPr txBox="1"/>
          <p:nvPr/>
        </p:nvSpPr>
        <p:spPr>
          <a:xfrm>
            <a:off x="696691" y="1650350"/>
            <a:ext cx="17026255" cy="1511300"/>
          </a:xfrm>
          <a:prstGeom prst="rect">
            <a:avLst/>
          </a:prstGeom>
        </p:spPr>
        <p:txBody>
          <a:bodyPr vert="horz" wrap="square" lIns="0" tIns="12700" rIns="0" bIns="0" rtlCol="0">
            <a:spAutoFit/>
          </a:bodyPr>
          <a:lstStyle/>
          <a:p>
            <a:pPr marL="12700" marR="5080" algn="ctr">
              <a:lnSpc>
                <a:spcPct val="116100"/>
              </a:lnSpc>
              <a:spcBef>
                <a:spcPts val="100"/>
              </a:spcBef>
            </a:pPr>
            <a:r>
              <a:rPr sz="2800" dirty="0">
                <a:solidFill>
                  <a:srgbClr val="FFFFFF"/>
                </a:solidFill>
                <a:latin typeface="Verdana"/>
                <a:cs typeface="Verdana"/>
              </a:rPr>
              <a:t>it</a:t>
            </a:r>
            <a:r>
              <a:rPr sz="2800" spc="-250" dirty="0">
                <a:solidFill>
                  <a:srgbClr val="FFFFFF"/>
                </a:solidFill>
                <a:latin typeface="Verdana"/>
                <a:cs typeface="Verdana"/>
              </a:rPr>
              <a:t> </a:t>
            </a:r>
            <a:r>
              <a:rPr sz="2800" spc="-10" dirty="0">
                <a:solidFill>
                  <a:srgbClr val="FFFFFF"/>
                </a:solidFill>
                <a:latin typeface="Verdana"/>
                <a:cs typeface="Verdana"/>
              </a:rPr>
              <a:t>effectively</a:t>
            </a:r>
            <a:r>
              <a:rPr sz="2800" spc="-250" dirty="0">
                <a:solidFill>
                  <a:srgbClr val="FFFFFF"/>
                </a:solidFill>
                <a:latin typeface="Verdana"/>
                <a:cs typeface="Verdana"/>
              </a:rPr>
              <a:t> </a:t>
            </a:r>
            <a:r>
              <a:rPr sz="2800" spc="-75" dirty="0">
                <a:solidFill>
                  <a:srgbClr val="FFFFFF"/>
                </a:solidFill>
                <a:latin typeface="Verdana"/>
                <a:cs typeface="Verdana"/>
              </a:rPr>
              <a:t>visualizes</a:t>
            </a:r>
            <a:r>
              <a:rPr sz="2800" spc="-254" dirty="0">
                <a:solidFill>
                  <a:srgbClr val="FFFFFF"/>
                </a:solidFill>
                <a:latin typeface="Verdana"/>
                <a:cs typeface="Verdana"/>
              </a:rPr>
              <a:t> </a:t>
            </a:r>
            <a:r>
              <a:rPr sz="2800" spc="-40" dirty="0">
                <a:solidFill>
                  <a:srgbClr val="FFFFFF"/>
                </a:solidFill>
                <a:latin typeface="Verdana"/>
                <a:cs typeface="Verdana"/>
              </a:rPr>
              <a:t>categorical</a:t>
            </a:r>
            <a:r>
              <a:rPr sz="2800" spc="-250" dirty="0">
                <a:solidFill>
                  <a:srgbClr val="FFFFFF"/>
                </a:solidFill>
                <a:latin typeface="Verdana"/>
                <a:cs typeface="Verdana"/>
              </a:rPr>
              <a:t> </a:t>
            </a:r>
            <a:r>
              <a:rPr sz="2800" spc="-60" dirty="0">
                <a:solidFill>
                  <a:srgbClr val="FFFFFF"/>
                </a:solidFill>
                <a:latin typeface="Verdana"/>
                <a:cs typeface="Verdana"/>
              </a:rPr>
              <a:t>data</a:t>
            </a:r>
            <a:r>
              <a:rPr sz="2800" spc="-250" dirty="0">
                <a:solidFill>
                  <a:srgbClr val="FFFFFF"/>
                </a:solidFill>
                <a:latin typeface="Verdana"/>
                <a:cs typeface="Verdana"/>
              </a:rPr>
              <a:t> </a:t>
            </a:r>
            <a:r>
              <a:rPr sz="2800" spc="-40" dirty="0">
                <a:solidFill>
                  <a:srgbClr val="FFFFFF"/>
                </a:solidFill>
                <a:latin typeface="Verdana"/>
                <a:cs typeface="Verdana"/>
              </a:rPr>
              <a:t>with</a:t>
            </a:r>
            <a:r>
              <a:rPr sz="2800" spc="-250" dirty="0">
                <a:solidFill>
                  <a:srgbClr val="FFFFFF"/>
                </a:solidFill>
                <a:latin typeface="Verdana"/>
                <a:cs typeface="Verdana"/>
              </a:rPr>
              <a:t> </a:t>
            </a:r>
            <a:r>
              <a:rPr sz="2800" spc="-20" dirty="0">
                <a:solidFill>
                  <a:srgbClr val="FFFFFF"/>
                </a:solidFill>
                <a:latin typeface="Verdana"/>
                <a:cs typeface="Verdana"/>
              </a:rPr>
              <a:t>two</a:t>
            </a:r>
            <a:r>
              <a:rPr sz="2800" spc="-250" dirty="0">
                <a:solidFill>
                  <a:srgbClr val="FFFFFF"/>
                </a:solidFill>
                <a:latin typeface="Verdana"/>
                <a:cs typeface="Verdana"/>
              </a:rPr>
              <a:t> </a:t>
            </a:r>
            <a:r>
              <a:rPr sz="2800" spc="-60" dirty="0">
                <a:solidFill>
                  <a:srgbClr val="FFFFFF"/>
                </a:solidFill>
                <a:latin typeface="Verdana"/>
                <a:cs typeface="Verdana"/>
              </a:rPr>
              <a:t>variables</a:t>
            </a:r>
            <a:r>
              <a:rPr sz="2800" spc="-250" dirty="0">
                <a:solidFill>
                  <a:srgbClr val="FFFFFF"/>
                </a:solidFill>
                <a:latin typeface="Verdana"/>
                <a:cs typeface="Verdana"/>
              </a:rPr>
              <a:t> </a:t>
            </a:r>
            <a:r>
              <a:rPr sz="2800" spc="-80" dirty="0">
                <a:solidFill>
                  <a:srgbClr val="FFFFFF"/>
                </a:solidFill>
                <a:latin typeface="Verdana"/>
                <a:cs typeface="Verdana"/>
              </a:rPr>
              <a:t>(bedrooms</a:t>
            </a:r>
            <a:r>
              <a:rPr sz="2800" spc="-250" dirty="0">
                <a:solidFill>
                  <a:srgbClr val="FFFFFF"/>
                </a:solidFill>
                <a:latin typeface="Verdana"/>
                <a:cs typeface="Verdana"/>
              </a:rPr>
              <a:t> </a:t>
            </a:r>
            <a:r>
              <a:rPr sz="2800" spc="-60" dirty="0">
                <a:solidFill>
                  <a:srgbClr val="FFFFFF"/>
                </a:solidFill>
                <a:latin typeface="Verdana"/>
                <a:cs typeface="Verdana"/>
              </a:rPr>
              <a:t>and</a:t>
            </a:r>
            <a:r>
              <a:rPr sz="2800" spc="-250" dirty="0">
                <a:solidFill>
                  <a:srgbClr val="FFFFFF"/>
                </a:solidFill>
                <a:latin typeface="Verdana"/>
                <a:cs typeface="Verdana"/>
              </a:rPr>
              <a:t> </a:t>
            </a:r>
            <a:r>
              <a:rPr sz="2800" spc="-60" dirty="0">
                <a:solidFill>
                  <a:srgbClr val="FFFFFF"/>
                </a:solidFill>
                <a:latin typeface="Verdana"/>
                <a:cs typeface="Verdana"/>
              </a:rPr>
              <a:t>furnishing</a:t>
            </a:r>
            <a:r>
              <a:rPr sz="2800" spc="-250" dirty="0">
                <a:solidFill>
                  <a:srgbClr val="FFFFFF"/>
                </a:solidFill>
                <a:latin typeface="Verdana"/>
                <a:cs typeface="Verdana"/>
              </a:rPr>
              <a:t> </a:t>
            </a:r>
            <a:r>
              <a:rPr sz="2800" spc="-125" dirty="0">
                <a:solidFill>
                  <a:srgbClr val="FFFFFF"/>
                </a:solidFill>
                <a:latin typeface="Verdana"/>
                <a:cs typeface="Verdana"/>
              </a:rPr>
              <a:t>status).</a:t>
            </a:r>
            <a:r>
              <a:rPr sz="2800" spc="-250" dirty="0">
                <a:solidFill>
                  <a:srgbClr val="FFFFFF"/>
                </a:solidFill>
                <a:latin typeface="Verdana"/>
                <a:cs typeface="Verdana"/>
              </a:rPr>
              <a:t> </a:t>
            </a:r>
            <a:r>
              <a:rPr sz="2800" spc="-155" dirty="0">
                <a:solidFill>
                  <a:srgbClr val="FFFFFF"/>
                </a:solidFill>
                <a:latin typeface="Verdana"/>
                <a:cs typeface="Verdana"/>
              </a:rPr>
              <a:t>It</a:t>
            </a:r>
            <a:r>
              <a:rPr sz="2800" spc="-250" dirty="0">
                <a:solidFill>
                  <a:srgbClr val="FFFFFF"/>
                </a:solidFill>
                <a:latin typeface="Verdana"/>
                <a:cs typeface="Verdana"/>
              </a:rPr>
              <a:t> </a:t>
            </a:r>
            <a:r>
              <a:rPr sz="2800" spc="-20" dirty="0">
                <a:solidFill>
                  <a:srgbClr val="FFFFFF"/>
                </a:solidFill>
                <a:latin typeface="Verdana"/>
                <a:cs typeface="Verdana"/>
              </a:rPr>
              <a:t>uses </a:t>
            </a:r>
            <a:r>
              <a:rPr sz="2800" spc="-65" dirty="0">
                <a:solidFill>
                  <a:srgbClr val="FFFFFF"/>
                </a:solidFill>
                <a:latin typeface="Verdana"/>
                <a:cs typeface="Verdana"/>
              </a:rPr>
              <a:t>separate</a:t>
            </a:r>
            <a:r>
              <a:rPr sz="2800" spc="-245" dirty="0">
                <a:solidFill>
                  <a:srgbClr val="FFFFFF"/>
                </a:solidFill>
                <a:latin typeface="Verdana"/>
                <a:cs typeface="Verdana"/>
              </a:rPr>
              <a:t> </a:t>
            </a:r>
            <a:r>
              <a:rPr sz="2800" spc="-65" dirty="0">
                <a:solidFill>
                  <a:srgbClr val="FFFFFF"/>
                </a:solidFill>
                <a:latin typeface="Verdana"/>
                <a:cs typeface="Verdana"/>
              </a:rPr>
              <a:t>bars</a:t>
            </a:r>
            <a:r>
              <a:rPr sz="2800" spc="-240" dirty="0">
                <a:solidFill>
                  <a:srgbClr val="FFFFFF"/>
                </a:solidFill>
                <a:latin typeface="Verdana"/>
                <a:cs typeface="Verdana"/>
              </a:rPr>
              <a:t> </a:t>
            </a:r>
            <a:r>
              <a:rPr sz="2800" dirty="0">
                <a:solidFill>
                  <a:srgbClr val="FFFFFF"/>
                </a:solidFill>
                <a:latin typeface="Verdana"/>
                <a:cs typeface="Verdana"/>
              </a:rPr>
              <a:t>for</a:t>
            </a:r>
            <a:r>
              <a:rPr sz="2800" spc="-240" dirty="0">
                <a:solidFill>
                  <a:srgbClr val="FFFFFF"/>
                </a:solidFill>
                <a:latin typeface="Verdana"/>
                <a:cs typeface="Verdana"/>
              </a:rPr>
              <a:t> </a:t>
            </a:r>
            <a:r>
              <a:rPr sz="2800" spc="-55" dirty="0">
                <a:solidFill>
                  <a:srgbClr val="FFFFFF"/>
                </a:solidFill>
                <a:latin typeface="Verdana"/>
                <a:cs typeface="Verdana"/>
              </a:rPr>
              <a:t>each</a:t>
            </a:r>
            <a:r>
              <a:rPr sz="2800" spc="-240" dirty="0">
                <a:solidFill>
                  <a:srgbClr val="FFFFFF"/>
                </a:solidFill>
                <a:latin typeface="Verdana"/>
                <a:cs typeface="Verdana"/>
              </a:rPr>
              <a:t> </a:t>
            </a:r>
            <a:r>
              <a:rPr sz="2800" spc="-25" dirty="0">
                <a:solidFill>
                  <a:srgbClr val="FFFFFF"/>
                </a:solidFill>
                <a:latin typeface="Verdana"/>
                <a:cs typeface="Verdana"/>
              </a:rPr>
              <a:t>combination</a:t>
            </a:r>
            <a:r>
              <a:rPr sz="2800" spc="-245" dirty="0">
                <a:solidFill>
                  <a:srgbClr val="FFFFFF"/>
                </a:solidFill>
                <a:latin typeface="Verdana"/>
                <a:cs typeface="Verdana"/>
              </a:rPr>
              <a:t> </a:t>
            </a:r>
            <a:r>
              <a:rPr sz="2800" dirty="0">
                <a:solidFill>
                  <a:srgbClr val="FFFFFF"/>
                </a:solidFill>
                <a:latin typeface="Verdana"/>
                <a:cs typeface="Verdana"/>
              </a:rPr>
              <a:t>of</a:t>
            </a:r>
            <a:r>
              <a:rPr sz="2800" spc="-240" dirty="0">
                <a:solidFill>
                  <a:srgbClr val="FFFFFF"/>
                </a:solidFill>
                <a:latin typeface="Verdana"/>
                <a:cs typeface="Verdana"/>
              </a:rPr>
              <a:t> </a:t>
            </a:r>
            <a:r>
              <a:rPr sz="2800" spc="-80" dirty="0">
                <a:solidFill>
                  <a:srgbClr val="FFFFFF"/>
                </a:solidFill>
                <a:latin typeface="Verdana"/>
                <a:cs typeface="Verdana"/>
              </a:rPr>
              <a:t>categories,</a:t>
            </a:r>
            <a:r>
              <a:rPr sz="2800" spc="-240" dirty="0">
                <a:solidFill>
                  <a:srgbClr val="FFFFFF"/>
                </a:solidFill>
                <a:latin typeface="Verdana"/>
                <a:cs typeface="Verdana"/>
              </a:rPr>
              <a:t> </a:t>
            </a:r>
            <a:r>
              <a:rPr sz="2800" spc="-60" dirty="0">
                <a:solidFill>
                  <a:srgbClr val="FFFFFF"/>
                </a:solidFill>
                <a:latin typeface="Verdana"/>
                <a:cs typeface="Verdana"/>
              </a:rPr>
              <a:t>allowing</a:t>
            </a:r>
            <a:r>
              <a:rPr sz="2800" spc="-240" dirty="0">
                <a:solidFill>
                  <a:srgbClr val="FFFFFF"/>
                </a:solidFill>
                <a:latin typeface="Verdana"/>
                <a:cs typeface="Verdana"/>
              </a:rPr>
              <a:t> </a:t>
            </a:r>
            <a:r>
              <a:rPr sz="2800" dirty="0">
                <a:solidFill>
                  <a:srgbClr val="FFFFFF"/>
                </a:solidFill>
                <a:latin typeface="Verdana"/>
                <a:cs typeface="Verdana"/>
              </a:rPr>
              <a:t>for</a:t>
            </a:r>
            <a:r>
              <a:rPr sz="2800" spc="-245" dirty="0">
                <a:solidFill>
                  <a:srgbClr val="FFFFFF"/>
                </a:solidFill>
                <a:latin typeface="Verdana"/>
                <a:cs typeface="Verdana"/>
              </a:rPr>
              <a:t> </a:t>
            </a:r>
            <a:r>
              <a:rPr sz="2800" spc="-100" dirty="0">
                <a:solidFill>
                  <a:srgbClr val="FFFFFF"/>
                </a:solidFill>
                <a:latin typeface="Verdana"/>
                <a:cs typeface="Verdana"/>
              </a:rPr>
              <a:t>easy</a:t>
            </a:r>
            <a:r>
              <a:rPr sz="2800" spc="-240" dirty="0">
                <a:solidFill>
                  <a:srgbClr val="FFFFFF"/>
                </a:solidFill>
                <a:latin typeface="Verdana"/>
                <a:cs typeface="Verdana"/>
              </a:rPr>
              <a:t> </a:t>
            </a:r>
            <a:r>
              <a:rPr sz="2800" spc="-45" dirty="0">
                <a:solidFill>
                  <a:srgbClr val="FFFFFF"/>
                </a:solidFill>
                <a:latin typeface="Verdana"/>
                <a:cs typeface="Verdana"/>
              </a:rPr>
              <a:t>comparison</a:t>
            </a:r>
            <a:r>
              <a:rPr sz="2800" spc="-240" dirty="0">
                <a:solidFill>
                  <a:srgbClr val="FFFFFF"/>
                </a:solidFill>
                <a:latin typeface="Verdana"/>
                <a:cs typeface="Verdana"/>
              </a:rPr>
              <a:t> </a:t>
            </a:r>
            <a:r>
              <a:rPr sz="2800" dirty="0">
                <a:solidFill>
                  <a:srgbClr val="FFFFFF"/>
                </a:solidFill>
                <a:latin typeface="Verdana"/>
                <a:cs typeface="Verdana"/>
              </a:rPr>
              <a:t>of</a:t>
            </a:r>
            <a:r>
              <a:rPr sz="2800" spc="-240" dirty="0">
                <a:solidFill>
                  <a:srgbClr val="FFFFFF"/>
                </a:solidFill>
                <a:latin typeface="Verdana"/>
                <a:cs typeface="Verdana"/>
              </a:rPr>
              <a:t> </a:t>
            </a:r>
            <a:r>
              <a:rPr sz="2800" spc="-20" dirty="0">
                <a:solidFill>
                  <a:srgbClr val="FFFFFF"/>
                </a:solidFill>
                <a:latin typeface="Verdana"/>
                <a:cs typeface="Verdana"/>
              </a:rPr>
              <a:t>counts</a:t>
            </a:r>
            <a:r>
              <a:rPr sz="2800" spc="-245" dirty="0">
                <a:solidFill>
                  <a:srgbClr val="FFFFFF"/>
                </a:solidFill>
                <a:latin typeface="Verdana"/>
                <a:cs typeface="Verdana"/>
              </a:rPr>
              <a:t> </a:t>
            </a:r>
            <a:r>
              <a:rPr sz="2800" spc="-10" dirty="0">
                <a:solidFill>
                  <a:srgbClr val="FFFFFF"/>
                </a:solidFill>
                <a:latin typeface="Verdana"/>
                <a:cs typeface="Verdana"/>
              </a:rPr>
              <a:t>across different</a:t>
            </a:r>
            <a:r>
              <a:rPr sz="2800" spc="-250" dirty="0">
                <a:solidFill>
                  <a:srgbClr val="FFFFFF"/>
                </a:solidFill>
                <a:latin typeface="Verdana"/>
                <a:cs typeface="Verdana"/>
              </a:rPr>
              <a:t> </a:t>
            </a:r>
            <a:r>
              <a:rPr sz="2800" spc="-10" dirty="0">
                <a:solidFill>
                  <a:srgbClr val="FFFFFF"/>
                </a:solidFill>
                <a:latin typeface="Verdana"/>
                <a:cs typeface="Verdana"/>
              </a:rPr>
              <a:t>combinations.</a:t>
            </a:r>
            <a:endParaRPr sz="2800">
              <a:latin typeface="Verdana"/>
              <a:cs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436699" y="4199473"/>
            <a:ext cx="9410699" cy="5862279"/>
          </a:xfrm>
          <a:prstGeom prst="rect">
            <a:avLst/>
          </a:prstGeom>
        </p:spPr>
      </p:pic>
      <p:sp>
        <p:nvSpPr>
          <p:cNvPr id="3" name="object 3"/>
          <p:cNvSpPr txBox="1"/>
          <p:nvPr/>
        </p:nvSpPr>
        <p:spPr>
          <a:xfrm>
            <a:off x="996489" y="2019085"/>
            <a:ext cx="16726535" cy="1511300"/>
          </a:xfrm>
          <a:prstGeom prst="rect">
            <a:avLst/>
          </a:prstGeom>
        </p:spPr>
        <p:txBody>
          <a:bodyPr vert="horz" wrap="square" lIns="0" tIns="12700" rIns="0" bIns="0" rtlCol="0">
            <a:spAutoFit/>
          </a:bodyPr>
          <a:lstStyle/>
          <a:p>
            <a:pPr marL="12065" marR="5080" algn="ctr">
              <a:lnSpc>
                <a:spcPct val="116100"/>
              </a:lnSpc>
              <a:spcBef>
                <a:spcPts val="100"/>
              </a:spcBef>
            </a:pPr>
            <a:r>
              <a:rPr sz="2800" spc="-45" dirty="0">
                <a:solidFill>
                  <a:srgbClr val="FFFFFF"/>
                </a:solidFill>
                <a:latin typeface="Verdana"/>
                <a:cs typeface="Verdana"/>
              </a:rPr>
              <a:t>A</a:t>
            </a:r>
            <a:r>
              <a:rPr sz="2800" spc="-245" dirty="0">
                <a:solidFill>
                  <a:srgbClr val="FFFFFF"/>
                </a:solidFill>
                <a:latin typeface="Verdana"/>
                <a:cs typeface="Verdana"/>
              </a:rPr>
              <a:t> </a:t>
            </a:r>
            <a:r>
              <a:rPr lang="en-US" sz="2800" dirty="0" smtClean="0">
                <a:solidFill>
                  <a:srgbClr val="FFFFFF"/>
                </a:solidFill>
                <a:latin typeface="Verdana"/>
                <a:cs typeface="Verdana"/>
              </a:rPr>
              <a:t>KDE+Histogram</a:t>
            </a:r>
            <a:r>
              <a:rPr sz="2800" spc="-240" dirty="0" smtClean="0">
                <a:solidFill>
                  <a:srgbClr val="FFFFFF"/>
                </a:solidFill>
                <a:latin typeface="Verdana"/>
                <a:cs typeface="Verdana"/>
              </a:rPr>
              <a:t> </a:t>
            </a:r>
            <a:r>
              <a:rPr sz="2800" spc="-50" dirty="0">
                <a:solidFill>
                  <a:srgbClr val="FFFFFF"/>
                </a:solidFill>
                <a:latin typeface="Verdana"/>
                <a:cs typeface="Verdana"/>
              </a:rPr>
              <a:t>is</a:t>
            </a:r>
            <a:r>
              <a:rPr sz="2800" spc="-240" dirty="0">
                <a:solidFill>
                  <a:srgbClr val="FFFFFF"/>
                </a:solidFill>
                <a:latin typeface="Verdana"/>
                <a:cs typeface="Verdana"/>
              </a:rPr>
              <a:t> </a:t>
            </a:r>
            <a:r>
              <a:rPr sz="2800" spc="-40" dirty="0">
                <a:solidFill>
                  <a:srgbClr val="FFFFFF"/>
                </a:solidFill>
                <a:latin typeface="Verdana"/>
                <a:cs typeface="Verdana"/>
              </a:rPr>
              <a:t>suitable</a:t>
            </a:r>
            <a:r>
              <a:rPr sz="2800" spc="-240" dirty="0">
                <a:solidFill>
                  <a:srgbClr val="FFFFFF"/>
                </a:solidFill>
                <a:latin typeface="Verdana"/>
                <a:cs typeface="Verdana"/>
              </a:rPr>
              <a:t> </a:t>
            </a:r>
            <a:r>
              <a:rPr sz="2800" spc="-65" dirty="0">
                <a:solidFill>
                  <a:srgbClr val="FFFFFF"/>
                </a:solidFill>
                <a:latin typeface="Verdana"/>
                <a:cs typeface="Verdana"/>
              </a:rPr>
              <a:t>here</a:t>
            </a:r>
            <a:r>
              <a:rPr sz="2800" spc="-240" dirty="0">
                <a:solidFill>
                  <a:srgbClr val="FFFFFF"/>
                </a:solidFill>
                <a:latin typeface="Verdana"/>
                <a:cs typeface="Verdana"/>
              </a:rPr>
              <a:t> </a:t>
            </a:r>
            <a:r>
              <a:rPr sz="2800" spc="-55" dirty="0">
                <a:solidFill>
                  <a:srgbClr val="FFFFFF"/>
                </a:solidFill>
                <a:latin typeface="Verdana"/>
                <a:cs typeface="Verdana"/>
              </a:rPr>
              <a:t>because</a:t>
            </a:r>
            <a:r>
              <a:rPr sz="2800" spc="-240" dirty="0">
                <a:solidFill>
                  <a:srgbClr val="FFFFFF"/>
                </a:solidFill>
                <a:latin typeface="Verdana"/>
                <a:cs typeface="Verdana"/>
              </a:rPr>
              <a:t> </a:t>
            </a:r>
            <a:r>
              <a:rPr sz="2800" dirty="0">
                <a:solidFill>
                  <a:srgbClr val="FFFFFF"/>
                </a:solidFill>
                <a:latin typeface="Verdana"/>
                <a:cs typeface="Verdana"/>
              </a:rPr>
              <a:t>it</a:t>
            </a:r>
            <a:r>
              <a:rPr sz="2800" spc="-240" dirty="0">
                <a:solidFill>
                  <a:srgbClr val="FFFFFF"/>
                </a:solidFill>
                <a:latin typeface="Verdana"/>
                <a:cs typeface="Verdana"/>
              </a:rPr>
              <a:t> </a:t>
            </a:r>
            <a:r>
              <a:rPr sz="2800" spc="-10" dirty="0">
                <a:solidFill>
                  <a:srgbClr val="FFFFFF"/>
                </a:solidFill>
                <a:latin typeface="Verdana"/>
                <a:cs typeface="Verdana"/>
              </a:rPr>
              <a:t>effectively</a:t>
            </a:r>
            <a:r>
              <a:rPr sz="2800" spc="-240" dirty="0">
                <a:solidFill>
                  <a:srgbClr val="FFFFFF"/>
                </a:solidFill>
                <a:latin typeface="Verdana"/>
                <a:cs typeface="Verdana"/>
              </a:rPr>
              <a:t> </a:t>
            </a:r>
            <a:r>
              <a:rPr sz="2800" spc="-75" dirty="0">
                <a:solidFill>
                  <a:srgbClr val="FFFFFF"/>
                </a:solidFill>
                <a:latin typeface="Verdana"/>
                <a:cs typeface="Verdana"/>
              </a:rPr>
              <a:t>visualizes</a:t>
            </a:r>
            <a:r>
              <a:rPr sz="2800" spc="-240" dirty="0">
                <a:solidFill>
                  <a:srgbClr val="FFFFFF"/>
                </a:solidFill>
                <a:latin typeface="Verdana"/>
                <a:cs typeface="Verdana"/>
              </a:rPr>
              <a:t> </a:t>
            </a:r>
            <a:r>
              <a:rPr sz="2800" spc="-35" dirty="0">
                <a:solidFill>
                  <a:srgbClr val="FFFFFF"/>
                </a:solidFill>
                <a:latin typeface="Verdana"/>
                <a:cs typeface="Verdana"/>
              </a:rPr>
              <a:t>the</a:t>
            </a:r>
            <a:r>
              <a:rPr sz="2800" spc="-240" dirty="0">
                <a:solidFill>
                  <a:srgbClr val="FFFFFF"/>
                </a:solidFill>
                <a:latin typeface="Verdana"/>
                <a:cs typeface="Verdana"/>
              </a:rPr>
              <a:t> </a:t>
            </a:r>
            <a:r>
              <a:rPr sz="2800" spc="-20" dirty="0">
                <a:solidFill>
                  <a:srgbClr val="FFFFFF"/>
                </a:solidFill>
                <a:latin typeface="Verdana"/>
                <a:cs typeface="Verdana"/>
              </a:rPr>
              <a:t>distribution</a:t>
            </a:r>
            <a:r>
              <a:rPr sz="2800" spc="-240" dirty="0">
                <a:solidFill>
                  <a:srgbClr val="FFFFFF"/>
                </a:solidFill>
                <a:latin typeface="Verdana"/>
                <a:cs typeface="Verdana"/>
              </a:rPr>
              <a:t> </a:t>
            </a:r>
            <a:r>
              <a:rPr sz="2800" dirty="0">
                <a:solidFill>
                  <a:srgbClr val="FFFFFF"/>
                </a:solidFill>
                <a:latin typeface="Verdana"/>
                <a:cs typeface="Verdana"/>
              </a:rPr>
              <a:t>of</a:t>
            </a:r>
            <a:r>
              <a:rPr sz="2800" spc="-240" dirty="0">
                <a:solidFill>
                  <a:srgbClr val="FFFFFF"/>
                </a:solidFill>
                <a:latin typeface="Verdana"/>
                <a:cs typeface="Verdana"/>
              </a:rPr>
              <a:t> </a:t>
            </a:r>
            <a:r>
              <a:rPr sz="2800" spc="-40" dirty="0">
                <a:solidFill>
                  <a:srgbClr val="FFFFFF"/>
                </a:solidFill>
                <a:latin typeface="Verdana"/>
                <a:cs typeface="Verdana"/>
              </a:rPr>
              <a:t>categorical</a:t>
            </a:r>
            <a:r>
              <a:rPr sz="2800" spc="-240" dirty="0">
                <a:solidFill>
                  <a:srgbClr val="FFFFFF"/>
                </a:solidFill>
                <a:latin typeface="Verdana"/>
                <a:cs typeface="Verdana"/>
              </a:rPr>
              <a:t> </a:t>
            </a:r>
            <a:r>
              <a:rPr sz="2800" spc="-20" dirty="0">
                <a:solidFill>
                  <a:srgbClr val="FFFFFF"/>
                </a:solidFill>
                <a:latin typeface="Verdana"/>
                <a:cs typeface="Verdana"/>
              </a:rPr>
              <a:t>data </a:t>
            </a:r>
            <a:r>
              <a:rPr sz="2800" spc="-114" dirty="0">
                <a:solidFill>
                  <a:srgbClr val="FFFFFF"/>
                </a:solidFill>
                <a:latin typeface="Verdana"/>
                <a:cs typeface="Verdana"/>
              </a:rPr>
              <a:t>(number</a:t>
            </a:r>
            <a:r>
              <a:rPr sz="2800" spc="-254" dirty="0">
                <a:solidFill>
                  <a:srgbClr val="FFFFFF"/>
                </a:solidFill>
                <a:latin typeface="Verdana"/>
                <a:cs typeface="Verdana"/>
              </a:rPr>
              <a:t> </a:t>
            </a:r>
            <a:r>
              <a:rPr sz="2800" dirty="0">
                <a:solidFill>
                  <a:srgbClr val="FFFFFF"/>
                </a:solidFill>
                <a:latin typeface="Verdana"/>
                <a:cs typeface="Verdana"/>
              </a:rPr>
              <a:t>of</a:t>
            </a:r>
            <a:r>
              <a:rPr sz="2800" spc="-254" dirty="0">
                <a:solidFill>
                  <a:srgbClr val="FFFFFF"/>
                </a:solidFill>
                <a:latin typeface="Verdana"/>
                <a:cs typeface="Verdana"/>
              </a:rPr>
              <a:t> </a:t>
            </a:r>
            <a:r>
              <a:rPr sz="2800" spc="-80" dirty="0">
                <a:solidFill>
                  <a:srgbClr val="FFFFFF"/>
                </a:solidFill>
                <a:latin typeface="Verdana"/>
                <a:cs typeface="Verdana"/>
              </a:rPr>
              <a:t>bedrooms)</a:t>
            </a:r>
            <a:r>
              <a:rPr sz="2800" spc="-250" dirty="0">
                <a:solidFill>
                  <a:srgbClr val="FFFFFF"/>
                </a:solidFill>
                <a:latin typeface="Verdana"/>
                <a:cs typeface="Verdana"/>
              </a:rPr>
              <a:t> </a:t>
            </a:r>
            <a:r>
              <a:rPr sz="2800" spc="-45" dirty="0">
                <a:solidFill>
                  <a:srgbClr val="FFFFFF"/>
                </a:solidFill>
                <a:latin typeface="Verdana"/>
                <a:cs typeface="Verdana"/>
              </a:rPr>
              <a:t>while</a:t>
            </a:r>
            <a:r>
              <a:rPr sz="2800" spc="-254" dirty="0">
                <a:solidFill>
                  <a:srgbClr val="FFFFFF"/>
                </a:solidFill>
                <a:latin typeface="Verdana"/>
                <a:cs typeface="Verdana"/>
              </a:rPr>
              <a:t> </a:t>
            </a:r>
            <a:r>
              <a:rPr sz="2800" spc="-75" dirty="0">
                <a:solidFill>
                  <a:srgbClr val="FFFFFF"/>
                </a:solidFill>
                <a:latin typeface="Verdana"/>
                <a:cs typeface="Verdana"/>
              </a:rPr>
              <a:t>highlighting</a:t>
            </a:r>
            <a:r>
              <a:rPr sz="2800" spc="-250" dirty="0">
                <a:solidFill>
                  <a:srgbClr val="FFFFFF"/>
                </a:solidFill>
                <a:latin typeface="Verdana"/>
                <a:cs typeface="Verdana"/>
              </a:rPr>
              <a:t> </a:t>
            </a:r>
            <a:r>
              <a:rPr sz="2800" spc="-35" dirty="0">
                <a:solidFill>
                  <a:srgbClr val="FFFFFF"/>
                </a:solidFill>
                <a:latin typeface="Verdana"/>
                <a:cs typeface="Verdana"/>
              </a:rPr>
              <a:t>the</a:t>
            </a:r>
            <a:r>
              <a:rPr sz="2800" spc="-254" dirty="0">
                <a:solidFill>
                  <a:srgbClr val="FFFFFF"/>
                </a:solidFill>
                <a:latin typeface="Verdana"/>
                <a:cs typeface="Verdana"/>
              </a:rPr>
              <a:t> </a:t>
            </a:r>
            <a:r>
              <a:rPr sz="2800" dirty="0">
                <a:solidFill>
                  <a:srgbClr val="FFFFFF"/>
                </a:solidFill>
                <a:latin typeface="Verdana"/>
                <a:cs typeface="Verdana"/>
              </a:rPr>
              <a:t>count</a:t>
            </a:r>
            <a:r>
              <a:rPr sz="2800" spc="-254" dirty="0">
                <a:solidFill>
                  <a:srgbClr val="FFFFFF"/>
                </a:solidFill>
                <a:latin typeface="Verdana"/>
                <a:cs typeface="Verdana"/>
              </a:rPr>
              <a:t> </a:t>
            </a:r>
            <a:r>
              <a:rPr sz="2800" dirty="0">
                <a:solidFill>
                  <a:srgbClr val="FFFFFF"/>
                </a:solidFill>
                <a:latin typeface="Verdana"/>
                <a:cs typeface="Verdana"/>
              </a:rPr>
              <a:t>for</a:t>
            </a:r>
            <a:r>
              <a:rPr sz="2800" spc="-250" dirty="0">
                <a:solidFill>
                  <a:srgbClr val="FFFFFF"/>
                </a:solidFill>
                <a:latin typeface="Verdana"/>
                <a:cs typeface="Verdana"/>
              </a:rPr>
              <a:t> </a:t>
            </a:r>
            <a:r>
              <a:rPr sz="2800" spc="-55" dirty="0">
                <a:solidFill>
                  <a:srgbClr val="FFFFFF"/>
                </a:solidFill>
                <a:latin typeface="Verdana"/>
                <a:cs typeface="Verdana"/>
              </a:rPr>
              <a:t>each</a:t>
            </a:r>
            <a:r>
              <a:rPr sz="2800" spc="-254" dirty="0">
                <a:solidFill>
                  <a:srgbClr val="FFFFFF"/>
                </a:solidFill>
                <a:latin typeface="Verdana"/>
                <a:cs typeface="Verdana"/>
              </a:rPr>
              <a:t> </a:t>
            </a:r>
            <a:r>
              <a:rPr sz="2800" spc="-85" dirty="0">
                <a:solidFill>
                  <a:srgbClr val="FFFFFF"/>
                </a:solidFill>
                <a:latin typeface="Verdana"/>
                <a:cs typeface="Verdana"/>
              </a:rPr>
              <a:t>category.</a:t>
            </a:r>
            <a:r>
              <a:rPr sz="2800" spc="-250" dirty="0">
                <a:solidFill>
                  <a:srgbClr val="FFFFFF"/>
                </a:solidFill>
                <a:latin typeface="Verdana"/>
                <a:cs typeface="Verdana"/>
              </a:rPr>
              <a:t> </a:t>
            </a:r>
            <a:r>
              <a:rPr sz="2800" spc="-155" dirty="0">
                <a:solidFill>
                  <a:srgbClr val="FFFFFF"/>
                </a:solidFill>
                <a:latin typeface="Verdana"/>
                <a:cs typeface="Verdana"/>
              </a:rPr>
              <a:t>It</a:t>
            </a:r>
            <a:r>
              <a:rPr sz="2800" spc="-254" dirty="0">
                <a:solidFill>
                  <a:srgbClr val="FFFFFF"/>
                </a:solidFill>
                <a:latin typeface="Verdana"/>
                <a:cs typeface="Verdana"/>
              </a:rPr>
              <a:t> </a:t>
            </a:r>
            <a:r>
              <a:rPr sz="2800" spc="-80" dirty="0">
                <a:solidFill>
                  <a:srgbClr val="FFFFFF"/>
                </a:solidFill>
                <a:latin typeface="Verdana"/>
                <a:cs typeface="Verdana"/>
              </a:rPr>
              <a:t>uses</a:t>
            </a:r>
            <a:r>
              <a:rPr sz="2800" spc="-250" dirty="0">
                <a:solidFill>
                  <a:srgbClr val="FFFFFF"/>
                </a:solidFill>
                <a:latin typeface="Verdana"/>
                <a:cs typeface="Verdana"/>
              </a:rPr>
              <a:t> </a:t>
            </a:r>
            <a:r>
              <a:rPr sz="2800" spc="-135" dirty="0">
                <a:solidFill>
                  <a:srgbClr val="FFFFFF"/>
                </a:solidFill>
                <a:latin typeface="Verdana"/>
                <a:cs typeface="Verdana"/>
              </a:rPr>
              <a:t>dodge=True</a:t>
            </a:r>
            <a:r>
              <a:rPr sz="2800" spc="-254" dirty="0">
                <a:solidFill>
                  <a:srgbClr val="FFFFFF"/>
                </a:solidFill>
                <a:latin typeface="Verdana"/>
                <a:cs typeface="Verdana"/>
              </a:rPr>
              <a:t> </a:t>
            </a:r>
            <a:r>
              <a:rPr sz="2800" dirty="0">
                <a:solidFill>
                  <a:srgbClr val="FFFFFF"/>
                </a:solidFill>
                <a:latin typeface="Verdana"/>
                <a:cs typeface="Verdana"/>
              </a:rPr>
              <a:t>to</a:t>
            </a:r>
            <a:r>
              <a:rPr sz="2800" spc="-254" dirty="0">
                <a:solidFill>
                  <a:srgbClr val="FFFFFF"/>
                </a:solidFill>
                <a:latin typeface="Verdana"/>
                <a:cs typeface="Verdana"/>
              </a:rPr>
              <a:t> </a:t>
            </a:r>
            <a:r>
              <a:rPr sz="2800" spc="-20" dirty="0">
                <a:solidFill>
                  <a:srgbClr val="FFFFFF"/>
                </a:solidFill>
                <a:latin typeface="Verdana"/>
                <a:cs typeface="Verdana"/>
              </a:rPr>
              <a:t>avoid </a:t>
            </a:r>
            <a:r>
              <a:rPr sz="2800" spc="-50" dirty="0">
                <a:solidFill>
                  <a:srgbClr val="FFFFFF"/>
                </a:solidFill>
                <a:latin typeface="Verdana"/>
                <a:cs typeface="Verdana"/>
              </a:rPr>
              <a:t>overlapping</a:t>
            </a:r>
            <a:r>
              <a:rPr sz="2800" spc="-254" dirty="0">
                <a:solidFill>
                  <a:srgbClr val="FFFFFF"/>
                </a:solidFill>
                <a:latin typeface="Verdana"/>
                <a:cs typeface="Verdana"/>
              </a:rPr>
              <a:t> </a:t>
            </a:r>
            <a:r>
              <a:rPr sz="2800" spc="-65" dirty="0">
                <a:solidFill>
                  <a:srgbClr val="FFFFFF"/>
                </a:solidFill>
                <a:latin typeface="Verdana"/>
                <a:cs typeface="Verdana"/>
              </a:rPr>
              <a:t>bars</a:t>
            </a:r>
            <a:r>
              <a:rPr sz="2800" spc="-254" dirty="0">
                <a:solidFill>
                  <a:srgbClr val="FFFFFF"/>
                </a:solidFill>
                <a:latin typeface="Verdana"/>
                <a:cs typeface="Verdana"/>
              </a:rPr>
              <a:t> </a:t>
            </a:r>
            <a:r>
              <a:rPr sz="2800" dirty="0">
                <a:solidFill>
                  <a:srgbClr val="FFFFFF"/>
                </a:solidFill>
                <a:latin typeface="Verdana"/>
                <a:cs typeface="Verdana"/>
              </a:rPr>
              <a:t>for</a:t>
            </a:r>
            <a:r>
              <a:rPr sz="2800" spc="-254" dirty="0">
                <a:solidFill>
                  <a:srgbClr val="FFFFFF"/>
                </a:solidFill>
                <a:latin typeface="Verdana"/>
                <a:cs typeface="Verdana"/>
              </a:rPr>
              <a:t> </a:t>
            </a:r>
            <a:r>
              <a:rPr sz="2800" spc="-20" dirty="0">
                <a:solidFill>
                  <a:srgbClr val="FFFFFF"/>
                </a:solidFill>
                <a:latin typeface="Verdana"/>
                <a:cs typeface="Verdana"/>
              </a:rPr>
              <a:t>better</a:t>
            </a:r>
            <a:r>
              <a:rPr sz="2800" spc="-254" dirty="0">
                <a:solidFill>
                  <a:srgbClr val="FFFFFF"/>
                </a:solidFill>
                <a:latin typeface="Verdana"/>
                <a:cs typeface="Verdana"/>
              </a:rPr>
              <a:t> </a:t>
            </a:r>
            <a:r>
              <a:rPr sz="2800" spc="-40" dirty="0">
                <a:solidFill>
                  <a:srgbClr val="FFFFFF"/>
                </a:solidFill>
                <a:latin typeface="Verdana"/>
                <a:cs typeface="Verdana"/>
              </a:rPr>
              <a:t>readability</a:t>
            </a:r>
            <a:r>
              <a:rPr sz="2800" spc="-254" dirty="0">
                <a:solidFill>
                  <a:srgbClr val="FFFFFF"/>
                </a:solidFill>
                <a:latin typeface="Verdana"/>
                <a:cs typeface="Verdana"/>
              </a:rPr>
              <a:t> </a:t>
            </a:r>
            <a:r>
              <a:rPr sz="2800" spc="-75" dirty="0">
                <a:solidFill>
                  <a:srgbClr val="FFFFFF"/>
                </a:solidFill>
                <a:latin typeface="Verdana"/>
                <a:cs typeface="Verdana"/>
              </a:rPr>
              <a:t>when</a:t>
            </a:r>
            <a:r>
              <a:rPr sz="2800" spc="-254" dirty="0">
                <a:solidFill>
                  <a:srgbClr val="FFFFFF"/>
                </a:solidFill>
                <a:latin typeface="Verdana"/>
                <a:cs typeface="Verdana"/>
              </a:rPr>
              <a:t> </a:t>
            </a:r>
            <a:r>
              <a:rPr sz="2800" spc="-45" dirty="0">
                <a:solidFill>
                  <a:srgbClr val="FFFFFF"/>
                </a:solidFill>
                <a:latin typeface="Verdana"/>
                <a:cs typeface="Verdana"/>
              </a:rPr>
              <a:t>there</a:t>
            </a:r>
            <a:r>
              <a:rPr sz="2800" spc="-254" dirty="0">
                <a:solidFill>
                  <a:srgbClr val="FFFFFF"/>
                </a:solidFill>
                <a:latin typeface="Verdana"/>
                <a:cs typeface="Verdana"/>
              </a:rPr>
              <a:t> </a:t>
            </a:r>
            <a:r>
              <a:rPr sz="2800" spc="-90" dirty="0">
                <a:solidFill>
                  <a:srgbClr val="FFFFFF"/>
                </a:solidFill>
                <a:latin typeface="Verdana"/>
                <a:cs typeface="Verdana"/>
              </a:rPr>
              <a:t>are</a:t>
            </a:r>
            <a:r>
              <a:rPr sz="2800" spc="-254" dirty="0">
                <a:solidFill>
                  <a:srgbClr val="FFFFFF"/>
                </a:solidFill>
                <a:latin typeface="Verdana"/>
                <a:cs typeface="Verdana"/>
              </a:rPr>
              <a:t> </a:t>
            </a:r>
            <a:r>
              <a:rPr sz="2800" spc="-25" dirty="0">
                <a:solidFill>
                  <a:srgbClr val="FFFFFF"/>
                </a:solidFill>
                <a:latin typeface="Verdana"/>
                <a:cs typeface="Verdana"/>
              </a:rPr>
              <a:t>multiple</a:t>
            </a:r>
            <a:r>
              <a:rPr sz="2800" spc="-254" dirty="0">
                <a:solidFill>
                  <a:srgbClr val="FFFFFF"/>
                </a:solidFill>
                <a:latin typeface="Verdana"/>
                <a:cs typeface="Verdana"/>
              </a:rPr>
              <a:t> </a:t>
            </a:r>
            <a:r>
              <a:rPr sz="2800" spc="-10" dirty="0">
                <a:solidFill>
                  <a:srgbClr val="FFFFFF"/>
                </a:solidFill>
                <a:latin typeface="Verdana"/>
                <a:cs typeface="Verdana"/>
              </a:rPr>
              <a:t>categories.</a:t>
            </a:r>
            <a:endParaRPr sz="2800" dirty="0">
              <a:latin typeface="Verdana"/>
              <a:cs typeface="Verdana"/>
            </a:endParaRPr>
          </a:p>
        </p:txBody>
      </p:sp>
      <p:sp>
        <p:nvSpPr>
          <p:cNvPr id="4" name="object 4"/>
          <p:cNvSpPr txBox="1">
            <a:spLocks noGrp="1"/>
          </p:cNvSpPr>
          <p:nvPr>
            <p:ph type="ctrTitle"/>
          </p:nvPr>
        </p:nvSpPr>
        <p:spPr>
          <a:prstGeom prst="rect">
            <a:avLst/>
          </a:prstGeom>
        </p:spPr>
        <p:txBody>
          <a:bodyPr vert="horz" wrap="square" lIns="0" tIns="12700" rIns="0" bIns="0" rtlCol="0">
            <a:spAutoFit/>
          </a:bodyPr>
          <a:lstStyle/>
          <a:p>
            <a:pPr marL="5531485">
              <a:lnSpc>
                <a:spcPct val="100000"/>
              </a:lnSpc>
              <a:spcBef>
                <a:spcPts val="100"/>
              </a:spcBef>
            </a:pPr>
            <a:r>
              <a:rPr sz="6900" spc="-580" dirty="0"/>
              <a:t>Price</a:t>
            </a:r>
            <a:r>
              <a:rPr sz="6900" spc="-484" dirty="0"/>
              <a:t> </a:t>
            </a:r>
            <a:r>
              <a:rPr sz="6900" spc="-585" dirty="0"/>
              <a:t>Distribution</a:t>
            </a:r>
            <a:endParaRPr sz="69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63638" y="3954718"/>
            <a:ext cx="9563099" cy="5886449"/>
          </a:xfrm>
          <a:prstGeom prst="rect">
            <a:avLst/>
          </a:prstGeom>
        </p:spPr>
      </p:pic>
      <p:sp>
        <p:nvSpPr>
          <p:cNvPr id="3" name="object 3"/>
          <p:cNvSpPr txBox="1"/>
          <p:nvPr/>
        </p:nvSpPr>
        <p:spPr>
          <a:xfrm>
            <a:off x="484138" y="1935881"/>
            <a:ext cx="17357090" cy="1568450"/>
          </a:xfrm>
          <a:prstGeom prst="rect">
            <a:avLst/>
          </a:prstGeom>
        </p:spPr>
        <p:txBody>
          <a:bodyPr vert="horz" wrap="square" lIns="0" tIns="12700" rIns="0" bIns="0" rtlCol="0">
            <a:spAutoFit/>
          </a:bodyPr>
          <a:lstStyle/>
          <a:p>
            <a:pPr marL="12065" marR="5080" algn="ctr">
              <a:lnSpc>
                <a:spcPct val="116399"/>
              </a:lnSpc>
              <a:spcBef>
                <a:spcPts val="100"/>
              </a:spcBef>
            </a:pPr>
            <a:r>
              <a:rPr sz="2900" spc="-65" dirty="0">
                <a:solidFill>
                  <a:srgbClr val="FFFFFF"/>
                </a:solidFill>
                <a:latin typeface="Verdana"/>
                <a:cs typeface="Verdana"/>
              </a:rPr>
              <a:t>A</a:t>
            </a:r>
            <a:r>
              <a:rPr sz="2900" spc="-275" dirty="0">
                <a:solidFill>
                  <a:srgbClr val="FFFFFF"/>
                </a:solidFill>
                <a:latin typeface="Verdana"/>
                <a:cs typeface="Verdana"/>
              </a:rPr>
              <a:t> </a:t>
            </a:r>
            <a:r>
              <a:rPr sz="2900" spc="-40" dirty="0">
                <a:solidFill>
                  <a:srgbClr val="FFFFFF"/>
                </a:solidFill>
                <a:latin typeface="Verdana"/>
                <a:cs typeface="Verdana"/>
              </a:rPr>
              <a:t>line</a:t>
            </a:r>
            <a:r>
              <a:rPr sz="2900" spc="-270" dirty="0">
                <a:solidFill>
                  <a:srgbClr val="FFFFFF"/>
                </a:solidFill>
                <a:latin typeface="Verdana"/>
                <a:cs typeface="Verdana"/>
              </a:rPr>
              <a:t> </a:t>
            </a:r>
            <a:r>
              <a:rPr sz="2900" dirty="0">
                <a:solidFill>
                  <a:srgbClr val="FFFFFF"/>
                </a:solidFill>
                <a:latin typeface="Verdana"/>
                <a:cs typeface="Verdana"/>
              </a:rPr>
              <a:t>plot</a:t>
            </a:r>
            <a:r>
              <a:rPr sz="2900" spc="-270" dirty="0">
                <a:solidFill>
                  <a:srgbClr val="FFFFFF"/>
                </a:solidFill>
                <a:latin typeface="Verdana"/>
                <a:cs typeface="Verdana"/>
              </a:rPr>
              <a:t> </a:t>
            </a:r>
            <a:r>
              <a:rPr sz="2900" spc="-65" dirty="0">
                <a:solidFill>
                  <a:srgbClr val="FFFFFF"/>
                </a:solidFill>
                <a:latin typeface="Verdana"/>
                <a:cs typeface="Verdana"/>
              </a:rPr>
              <a:t>is</a:t>
            </a:r>
            <a:r>
              <a:rPr sz="2900" spc="-270" dirty="0">
                <a:solidFill>
                  <a:srgbClr val="FFFFFF"/>
                </a:solidFill>
                <a:latin typeface="Verdana"/>
                <a:cs typeface="Verdana"/>
              </a:rPr>
              <a:t> </a:t>
            </a:r>
            <a:r>
              <a:rPr sz="2900" spc="-40" dirty="0">
                <a:solidFill>
                  <a:srgbClr val="FFFFFF"/>
                </a:solidFill>
                <a:latin typeface="Verdana"/>
                <a:cs typeface="Verdana"/>
              </a:rPr>
              <a:t>appropriate</a:t>
            </a:r>
            <a:r>
              <a:rPr sz="2900" spc="-270" dirty="0">
                <a:solidFill>
                  <a:srgbClr val="FFFFFF"/>
                </a:solidFill>
                <a:latin typeface="Verdana"/>
                <a:cs typeface="Verdana"/>
              </a:rPr>
              <a:t> </a:t>
            </a:r>
            <a:r>
              <a:rPr sz="2900" spc="-70" dirty="0">
                <a:solidFill>
                  <a:srgbClr val="FFFFFF"/>
                </a:solidFill>
                <a:latin typeface="Verdana"/>
                <a:cs typeface="Verdana"/>
              </a:rPr>
              <a:t>here</a:t>
            </a:r>
            <a:r>
              <a:rPr sz="2900" spc="-270" dirty="0">
                <a:solidFill>
                  <a:srgbClr val="FFFFFF"/>
                </a:solidFill>
                <a:latin typeface="Verdana"/>
                <a:cs typeface="Verdana"/>
              </a:rPr>
              <a:t> </a:t>
            </a:r>
            <a:r>
              <a:rPr sz="2900" spc="-55" dirty="0">
                <a:solidFill>
                  <a:srgbClr val="FFFFFF"/>
                </a:solidFill>
                <a:latin typeface="Verdana"/>
                <a:cs typeface="Verdana"/>
              </a:rPr>
              <a:t>because</a:t>
            </a:r>
            <a:r>
              <a:rPr sz="2900" spc="-275" dirty="0">
                <a:solidFill>
                  <a:srgbClr val="FFFFFF"/>
                </a:solidFill>
                <a:latin typeface="Verdana"/>
                <a:cs typeface="Verdana"/>
              </a:rPr>
              <a:t> </a:t>
            </a:r>
            <a:r>
              <a:rPr sz="2900" dirty="0">
                <a:solidFill>
                  <a:srgbClr val="FFFFFF"/>
                </a:solidFill>
                <a:latin typeface="Verdana"/>
                <a:cs typeface="Verdana"/>
              </a:rPr>
              <a:t>it</a:t>
            </a:r>
            <a:r>
              <a:rPr sz="2900" spc="-270" dirty="0">
                <a:solidFill>
                  <a:srgbClr val="FFFFFF"/>
                </a:solidFill>
                <a:latin typeface="Verdana"/>
                <a:cs typeface="Verdana"/>
              </a:rPr>
              <a:t> </a:t>
            </a:r>
            <a:r>
              <a:rPr sz="2900" spc="-10" dirty="0">
                <a:solidFill>
                  <a:srgbClr val="FFFFFF"/>
                </a:solidFill>
                <a:latin typeface="Verdana"/>
                <a:cs typeface="Verdana"/>
              </a:rPr>
              <a:t>effectively</a:t>
            </a:r>
            <a:r>
              <a:rPr sz="2900" spc="-270" dirty="0">
                <a:solidFill>
                  <a:srgbClr val="FFFFFF"/>
                </a:solidFill>
                <a:latin typeface="Verdana"/>
                <a:cs typeface="Verdana"/>
              </a:rPr>
              <a:t> </a:t>
            </a:r>
            <a:r>
              <a:rPr sz="2900" spc="-80" dirty="0">
                <a:solidFill>
                  <a:srgbClr val="FFFFFF"/>
                </a:solidFill>
                <a:latin typeface="Verdana"/>
                <a:cs typeface="Verdana"/>
              </a:rPr>
              <a:t>visualizes</a:t>
            </a:r>
            <a:r>
              <a:rPr sz="2900" spc="-270" dirty="0">
                <a:solidFill>
                  <a:srgbClr val="FFFFFF"/>
                </a:solidFill>
                <a:latin typeface="Verdana"/>
                <a:cs typeface="Verdana"/>
              </a:rPr>
              <a:t> </a:t>
            </a:r>
            <a:r>
              <a:rPr sz="2900" spc="-35" dirty="0">
                <a:solidFill>
                  <a:srgbClr val="FFFFFF"/>
                </a:solidFill>
                <a:latin typeface="Verdana"/>
                <a:cs typeface="Verdana"/>
              </a:rPr>
              <a:t>the</a:t>
            </a:r>
            <a:r>
              <a:rPr sz="2900" spc="-270" dirty="0">
                <a:solidFill>
                  <a:srgbClr val="FFFFFF"/>
                </a:solidFill>
                <a:latin typeface="Verdana"/>
                <a:cs typeface="Verdana"/>
              </a:rPr>
              <a:t> </a:t>
            </a:r>
            <a:r>
              <a:rPr sz="2900" spc="-25" dirty="0">
                <a:solidFill>
                  <a:srgbClr val="FFFFFF"/>
                </a:solidFill>
                <a:latin typeface="Verdana"/>
                <a:cs typeface="Verdana"/>
              </a:rPr>
              <a:t>trend</a:t>
            </a:r>
            <a:r>
              <a:rPr sz="2900" spc="-270" dirty="0">
                <a:solidFill>
                  <a:srgbClr val="FFFFFF"/>
                </a:solidFill>
                <a:latin typeface="Verdana"/>
                <a:cs typeface="Verdana"/>
              </a:rPr>
              <a:t> </a:t>
            </a:r>
            <a:r>
              <a:rPr sz="2900" spc="-55" dirty="0">
                <a:solidFill>
                  <a:srgbClr val="FFFFFF"/>
                </a:solidFill>
                <a:latin typeface="Verdana"/>
                <a:cs typeface="Verdana"/>
              </a:rPr>
              <a:t>in</a:t>
            </a:r>
            <a:r>
              <a:rPr sz="2900" spc="-275" dirty="0">
                <a:solidFill>
                  <a:srgbClr val="FFFFFF"/>
                </a:solidFill>
                <a:latin typeface="Verdana"/>
                <a:cs typeface="Verdana"/>
              </a:rPr>
              <a:t> </a:t>
            </a:r>
            <a:r>
              <a:rPr sz="2900" spc="-114" dirty="0">
                <a:solidFill>
                  <a:srgbClr val="FFFFFF"/>
                </a:solidFill>
                <a:latin typeface="Verdana"/>
                <a:cs typeface="Verdana"/>
              </a:rPr>
              <a:t>average</a:t>
            </a:r>
            <a:r>
              <a:rPr sz="2900" spc="-270" dirty="0">
                <a:solidFill>
                  <a:srgbClr val="FFFFFF"/>
                </a:solidFill>
                <a:latin typeface="Verdana"/>
                <a:cs typeface="Verdana"/>
              </a:rPr>
              <a:t> </a:t>
            </a:r>
            <a:r>
              <a:rPr sz="2900" spc="-10" dirty="0">
                <a:solidFill>
                  <a:srgbClr val="FFFFFF"/>
                </a:solidFill>
                <a:latin typeface="Verdana"/>
                <a:cs typeface="Verdana"/>
              </a:rPr>
              <a:t>price</a:t>
            </a:r>
            <a:r>
              <a:rPr sz="2900" spc="-270" dirty="0">
                <a:solidFill>
                  <a:srgbClr val="FFFFFF"/>
                </a:solidFill>
                <a:latin typeface="Verdana"/>
                <a:cs typeface="Verdana"/>
              </a:rPr>
              <a:t> </a:t>
            </a:r>
            <a:r>
              <a:rPr sz="2900" spc="-114" dirty="0">
                <a:solidFill>
                  <a:srgbClr val="FFFFFF"/>
                </a:solidFill>
                <a:latin typeface="Verdana"/>
                <a:cs typeface="Verdana"/>
              </a:rPr>
              <a:t>as</a:t>
            </a:r>
            <a:r>
              <a:rPr sz="2900" spc="-270" dirty="0">
                <a:solidFill>
                  <a:srgbClr val="FFFFFF"/>
                </a:solidFill>
                <a:latin typeface="Verdana"/>
                <a:cs typeface="Verdana"/>
              </a:rPr>
              <a:t> </a:t>
            </a:r>
            <a:r>
              <a:rPr sz="2900" spc="-25" dirty="0">
                <a:solidFill>
                  <a:srgbClr val="FFFFFF"/>
                </a:solidFill>
                <a:latin typeface="Verdana"/>
                <a:cs typeface="Verdana"/>
              </a:rPr>
              <a:t>the </a:t>
            </a:r>
            <a:r>
              <a:rPr sz="2900" spc="-75" dirty="0">
                <a:solidFill>
                  <a:srgbClr val="FFFFFF"/>
                </a:solidFill>
                <a:latin typeface="Verdana"/>
                <a:cs typeface="Verdana"/>
              </a:rPr>
              <a:t>number</a:t>
            </a:r>
            <a:r>
              <a:rPr sz="2900" spc="-254" dirty="0">
                <a:solidFill>
                  <a:srgbClr val="FFFFFF"/>
                </a:solidFill>
                <a:latin typeface="Verdana"/>
                <a:cs typeface="Verdana"/>
              </a:rPr>
              <a:t> </a:t>
            </a:r>
            <a:r>
              <a:rPr sz="2900" dirty="0">
                <a:solidFill>
                  <a:srgbClr val="FFFFFF"/>
                </a:solidFill>
                <a:latin typeface="Verdana"/>
                <a:cs typeface="Verdana"/>
              </a:rPr>
              <a:t>of</a:t>
            </a:r>
            <a:r>
              <a:rPr sz="2900" spc="-254" dirty="0">
                <a:solidFill>
                  <a:srgbClr val="FFFFFF"/>
                </a:solidFill>
                <a:latin typeface="Verdana"/>
                <a:cs typeface="Verdana"/>
              </a:rPr>
              <a:t> </a:t>
            </a:r>
            <a:r>
              <a:rPr sz="2900" spc="-40" dirty="0">
                <a:solidFill>
                  <a:srgbClr val="FFFFFF"/>
                </a:solidFill>
                <a:latin typeface="Verdana"/>
                <a:cs typeface="Verdana"/>
              </a:rPr>
              <a:t>bedrooms</a:t>
            </a:r>
            <a:r>
              <a:rPr sz="2900" spc="-254" dirty="0">
                <a:solidFill>
                  <a:srgbClr val="FFFFFF"/>
                </a:solidFill>
                <a:latin typeface="Verdana"/>
                <a:cs typeface="Verdana"/>
              </a:rPr>
              <a:t> </a:t>
            </a:r>
            <a:r>
              <a:rPr sz="2900" spc="-90" dirty="0">
                <a:solidFill>
                  <a:srgbClr val="FFFFFF"/>
                </a:solidFill>
                <a:latin typeface="Verdana"/>
                <a:cs typeface="Verdana"/>
              </a:rPr>
              <a:t>increases.</a:t>
            </a:r>
            <a:r>
              <a:rPr sz="2900" spc="-254" dirty="0">
                <a:solidFill>
                  <a:srgbClr val="FFFFFF"/>
                </a:solidFill>
                <a:latin typeface="Verdana"/>
                <a:cs typeface="Verdana"/>
              </a:rPr>
              <a:t> </a:t>
            </a:r>
            <a:r>
              <a:rPr sz="2900" spc="-165" dirty="0">
                <a:solidFill>
                  <a:srgbClr val="FFFFFF"/>
                </a:solidFill>
                <a:latin typeface="Verdana"/>
                <a:cs typeface="Verdana"/>
              </a:rPr>
              <a:t>It</a:t>
            </a:r>
            <a:r>
              <a:rPr sz="2900" spc="-254" dirty="0">
                <a:solidFill>
                  <a:srgbClr val="FFFFFF"/>
                </a:solidFill>
                <a:latin typeface="Verdana"/>
                <a:cs typeface="Verdana"/>
              </a:rPr>
              <a:t> </a:t>
            </a:r>
            <a:r>
              <a:rPr sz="2900" spc="-35" dirty="0">
                <a:solidFill>
                  <a:srgbClr val="FFFFFF"/>
                </a:solidFill>
                <a:latin typeface="Verdana"/>
                <a:cs typeface="Verdana"/>
              </a:rPr>
              <a:t>helps</a:t>
            </a:r>
            <a:r>
              <a:rPr sz="2900" spc="-254" dirty="0">
                <a:solidFill>
                  <a:srgbClr val="FFFFFF"/>
                </a:solidFill>
                <a:latin typeface="Verdana"/>
                <a:cs typeface="Verdana"/>
              </a:rPr>
              <a:t> </a:t>
            </a:r>
            <a:r>
              <a:rPr sz="2900" spc="-25" dirty="0">
                <a:solidFill>
                  <a:srgbClr val="FFFFFF"/>
                </a:solidFill>
                <a:latin typeface="Verdana"/>
                <a:cs typeface="Verdana"/>
              </a:rPr>
              <a:t>identify</a:t>
            </a:r>
            <a:r>
              <a:rPr sz="2900" spc="-254" dirty="0">
                <a:solidFill>
                  <a:srgbClr val="FFFFFF"/>
                </a:solidFill>
                <a:latin typeface="Verdana"/>
                <a:cs typeface="Verdana"/>
              </a:rPr>
              <a:t> </a:t>
            </a:r>
            <a:r>
              <a:rPr sz="2900" spc="-100" dirty="0">
                <a:solidFill>
                  <a:srgbClr val="FFFFFF"/>
                </a:solidFill>
                <a:latin typeface="Verdana"/>
                <a:cs typeface="Verdana"/>
              </a:rPr>
              <a:t>any</a:t>
            </a:r>
            <a:r>
              <a:rPr sz="2900" spc="-254" dirty="0">
                <a:solidFill>
                  <a:srgbClr val="FFFFFF"/>
                </a:solidFill>
                <a:latin typeface="Verdana"/>
                <a:cs typeface="Verdana"/>
              </a:rPr>
              <a:t> </a:t>
            </a:r>
            <a:r>
              <a:rPr sz="2900" spc="-60" dirty="0">
                <a:solidFill>
                  <a:srgbClr val="FFFFFF"/>
                </a:solidFill>
                <a:latin typeface="Verdana"/>
                <a:cs typeface="Verdana"/>
              </a:rPr>
              <a:t>linear</a:t>
            </a:r>
            <a:r>
              <a:rPr sz="2900" spc="-250" dirty="0">
                <a:solidFill>
                  <a:srgbClr val="FFFFFF"/>
                </a:solidFill>
                <a:latin typeface="Verdana"/>
                <a:cs typeface="Verdana"/>
              </a:rPr>
              <a:t> </a:t>
            </a:r>
            <a:r>
              <a:rPr sz="2900" spc="-40" dirty="0">
                <a:solidFill>
                  <a:srgbClr val="FFFFFF"/>
                </a:solidFill>
                <a:latin typeface="Verdana"/>
                <a:cs typeface="Verdana"/>
              </a:rPr>
              <a:t>relationship</a:t>
            </a:r>
            <a:r>
              <a:rPr sz="2900" spc="-254" dirty="0">
                <a:solidFill>
                  <a:srgbClr val="FFFFFF"/>
                </a:solidFill>
                <a:latin typeface="Verdana"/>
                <a:cs typeface="Verdana"/>
              </a:rPr>
              <a:t> </a:t>
            </a:r>
            <a:r>
              <a:rPr sz="2900" spc="-20" dirty="0">
                <a:solidFill>
                  <a:srgbClr val="FFFFFF"/>
                </a:solidFill>
                <a:latin typeface="Verdana"/>
                <a:cs typeface="Verdana"/>
              </a:rPr>
              <a:t>or</a:t>
            </a:r>
            <a:r>
              <a:rPr sz="2900" spc="-254" dirty="0">
                <a:solidFill>
                  <a:srgbClr val="FFFFFF"/>
                </a:solidFill>
                <a:latin typeface="Verdana"/>
                <a:cs typeface="Verdana"/>
              </a:rPr>
              <a:t> </a:t>
            </a:r>
            <a:r>
              <a:rPr sz="2900" spc="-45" dirty="0">
                <a:solidFill>
                  <a:srgbClr val="FFFFFF"/>
                </a:solidFill>
                <a:latin typeface="Verdana"/>
                <a:cs typeface="Verdana"/>
              </a:rPr>
              <a:t>patterns</a:t>
            </a:r>
            <a:r>
              <a:rPr sz="2900" spc="-254" dirty="0">
                <a:solidFill>
                  <a:srgbClr val="FFFFFF"/>
                </a:solidFill>
                <a:latin typeface="Verdana"/>
                <a:cs typeface="Verdana"/>
              </a:rPr>
              <a:t> </a:t>
            </a:r>
            <a:r>
              <a:rPr sz="2900" spc="-55" dirty="0">
                <a:solidFill>
                  <a:srgbClr val="FFFFFF"/>
                </a:solidFill>
                <a:latin typeface="Verdana"/>
                <a:cs typeface="Verdana"/>
              </a:rPr>
              <a:t>between</a:t>
            </a:r>
            <a:r>
              <a:rPr sz="2900" spc="-254" dirty="0">
                <a:solidFill>
                  <a:srgbClr val="FFFFFF"/>
                </a:solidFill>
                <a:latin typeface="Verdana"/>
                <a:cs typeface="Verdana"/>
              </a:rPr>
              <a:t> </a:t>
            </a:r>
            <a:r>
              <a:rPr sz="2900" spc="-20" dirty="0">
                <a:solidFill>
                  <a:srgbClr val="FFFFFF"/>
                </a:solidFill>
                <a:latin typeface="Verdana"/>
                <a:cs typeface="Verdana"/>
              </a:rPr>
              <a:t>these </a:t>
            </a:r>
            <a:r>
              <a:rPr sz="2900" spc="-10" dirty="0">
                <a:solidFill>
                  <a:srgbClr val="FFFFFF"/>
                </a:solidFill>
                <a:latin typeface="Verdana"/>
                <a:cs typeface="Verdana"/>
              </a:rPr>
              <a:t>variables.</a:t>
            </a:r>
            <a:endParaRPr sz="2900">
              <a:latin typeface="Verdana"/>
              <a:cs typeface="Verdana"/>
            </a:endParaRPr>
          </a:p>
        </p:txBody>
      </p:sp>
      <p:sp>
        <p:nvSpPr>
          <p:cNvPr id="4" name="object 4"/>
          <p:cNvSpPr txBox="1">
            <a:spLocks noGrp="1"/>
          </p:cNvSpPr>
          <p:nvPr>
            <p:ph type="ctrTitle"/>
          </p:nvPr>
        </p:nvSpPr>
        <p:spPr>
          <a:prstGeom prst="rect">
            <a:avLst/>
          </a:prstGeom>
        </p:spPr>
        <p:txBody>
          <a:bodyPr vert="horz" wrap="square" lIns="0" tIns="12700" rIns="0" bIns="0" rtlCol="0">
            <a:spAutoFit/>
          </a:bodyPr>
          <a:lstStyle/>
          <a:p>
            <a:pPr marL="2018030">
              <a:lnSpc>
                <a:spcPct val="100000"/>
              </a:lnSpc>
              <a:spcBef>
                <a:spcPts val="100"/>
              </a:spcBef>
            </a:pPr>
            <a:r>
              <a:rPr spc="-705" dirty="0"/>
              <a:t>Average</a:t>
            </a:r>
            <a:r>
              <a:rPr spc="-500" dirty="0"/>
              <a:t> </a:t>
            </a:r>
            <a:r>
              <a:rPr spc="-585" dirty="0"/>
              <a:t>Price</a:t>
            </a:r>
            <a:r>
              <a:rPr spc="-495" dirty="0"/>
              <a:t> </a:t>
            </a:r>
            <a:r>
              <a:rPr spc="-755" dirty="0"/>
              <a:t>by</a:t>
            </a:r>
            <a:r>
              <a:rPr spc="-500" dirty="0"/>
              <a:t> </a:t>
            </a:r>
            <a:r>
              <a:rPr spc="-810" dirty="0"/>
              <a:t>Number</a:t>
            </a:r>
            <a:r>
              <a:rPr spc="-495" dirty="0"/>
              <a:t> </a:t>
            </a:r>
            <a:r>
              <a:rPr spc="-700" dirty="0"/>
              <a:t>of</a:t>
            </a:r>
            <a:r>
              <a:rPr spc="-500" dirty="0"/>
              <a:t> </a:t>
            </a:r>
            <a:r>
              <a:rPr spc="-690" dirty="0"/>
              <a:t>Bedrooms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30296" y="4254789"/>
            <a:ext cx="4210050" cy="3856056"/>
          </a:xfrm>
          <a:prstGeom prst="rect">
            <a:avLst/>
          </a:prstGeom>
        </p:spPr>
        <p:txBody>
          <a:bodyPr vert="horz" wrap="square" lIns="0" tIns="12065" rIns="0" bIns="0" rtlCol="0">
            <a:spAutoFit/>
          </a:bodyPr>
          <a:lstStyle/>
          <a:p>
            <a:pPr marL="12700" marR="457200">
              <a:lnSpc>
                <a:spcPct val="116799"/>
              </a:lnSpc>
              <a:spcBef>
                <a:spcPts val="95"/>
              </a:spcBef>
            </a:pPr>
            <a:r>
              <a:rPr sz="3050" dirty="0">
                <a:solidFill>
                  <a:srgbClr val="FFFFFF"/>
                </a:solidFill>
                <a:latin typeface="Lucida Sans Unicode"/>
                <a:cs typeface="Lucida Sans Unicode"/>
              </a:rPr>
              <a:t>Problem</a:t>
            </a:r>
            <a:r>
              <a:rPr sz="3050" spc="180" dirty="0">
                <a:solidFill>
                  <a:srgbClr val="FFFFFF"/>
                </a:solidFill>
                <a:latin typeface="Lucida Sans Unicode"/>
                <a:cs typeface="Lucida Sans Unicode"/>
              </a:rPr>
              <a:t> </a:t>
            </a:r>
            <a:r>
              <a:rPr sz="3050" spc="90" dirty="0">
                <a:solidFill>
                  <a:srgbClr val="FFFFFF"/>
                </a:solidFill>
                <a:latin typeface="Lucida Sans Unicode"/>
                <a:cs typeface="Lucida Sans Unicode"/>
              </a:rPr>
              <a:t>Statement </a:t>
            </a:r>
            <a:r>
              <a:rPr sz="3050" spc="-80" dirty="0">
                <a:solidFill>
                  <a:srgbClr val="FFFFFF"/>
                </a:solidFill>
                <a:latin typeface="Lucida Sans Unicode"/>
                <a:cs typeface="Lucida Sans Unicode"/>
              </a:rPr>
              <a:t>Tools</a:t>
            </a:r>
            <a:r>
              <a:rPr sz="3050" spc="-145" dirty="0">
                <a:solidFill>
                  <a:srgbClr val="FFFFFF"/>
                </a:solidFill>
                <a:latin typeface="Lucida Sans Unicode"/>
                <a:cs typeface="Lucida Sans Unicode"/>
              </a:rPr>
              <a:t> </a:t>
            </a:r>
            <a:r>
              <a:rPr sz="3050" spc="30" dirty="0">
                <a:solidFill>
                  <a:srgbClr val="FFFFFF"/>
                </a:solidFill>
                <a:latin typeface="Lucida Sans Unicode"/>
                <a:cs typeface="Lucida Sans Unicode"/>
              </a:rPr>
              <a:t>Used</a:t>
            </a:r>
            <a:endParaRPr sz="3050" dirty="0">
              <a:latin typeface="Lucida Sans Unicode"/>
              <a:cs typeface="Lucida Sans Unicode"/>
            </a:endParaRPr>
          </a:p>
          <a:p>
            <a:pPr marL="12700" marR="5080" indent="106045">
              <a:lnSpc>
                <a:spcPct val="116799"/>
              </a:lnSpc>
            </a:pPr>
            <a:r>
              <a:rPr sz="3050" spc="130" dirty="0">
                <a:solidFill>
                  <a:srgbClr val="FFFFFF"/>
                </a:solidFill>
                <a:latin typeface="Lucida Sans Unicode"/>
                <a:cs typeface="Lucida Sans Unicode"/>
              </a:rPr>
              <a:t>Data</a:t>
            </a:r>
            <a:r>
              <a:rPr sz="3050" spc="-120" dirty="0">
                <a:solidFill>
                  <a:srgbClr val="FFFFFF"/>
                </a:solidFill>
                <a:latin typeface="Lucida Sans Unicode"/>
                <a:cs typeface="Lucida Sans Unicode"/>
              </a:rPr>
              <a:t> </a:t>
            </a:r>
            <a:r>
              <a:rPr sz="3050" spc="105" dirty="0">
                <a:solidFill>
                  <a:srgbClr val="FFFFFF"/>
                </a:solidFill>
                <a:latin typeface="Lucida Sans Unicode"/>
                <a:cs typeface="Lucida Sans Unicode"/>
              </a:rPr>
              <a:t>summary </a:t>
            </a:r>
            <a:r>
              <a:rPr sz="3050" spc="50" dirty="0">
                <a:solidFill>
                  <a:srgbClr val="FFFFFF"/>
                </a:solidFill>
                <a:latin typeface="Lucida Sans Unicode"/>
                <a:cs typeface="Lucida Sans Unicode"/>
              </a:rPr>
              <a:t>Features</a:t>
            </a:r>
            <a:r>
              <a:rPr sz="3050" spc="-120" dirty="0">
                <a:solidFill>
                  <a:srgbClr val="FFFFFF"/>
                </a:solidFill>
                <a:latin typeface="Lucida Sans Unicode"/>
                <a:cs typeface="Lucida Sans Unicode"/>
              </a:rPr>
              <a:t> </a:t>
            </a:r>
            <a:r>
              <a:rPr sz="3050" spc="-10" dirty="0">
                <a:solidFill>
                  <a:srgbClr val="FFFFFF"/>
                </a:solidFill>
                <a:latin typeface="Lucida Sans Unicode"/>
                <a:cs typeface="Lucida Sans Unicode"/>
              </a:rPr>
              <a:t>descriptipon </a:t>
            </a:r>
            <a:r>
              <a:rPr sz="3050" spc="130" dirty="0">
                <a:solidFill>
                  <a:srgbClr val="FFFFFF"/>
                </a:solidFill>
                <a:latin typeface="Lucida Sans Unicode"/>
                <a:cs typeface="Lucida Sans Unicode"/>
              </a:rPr>
              <a:t>Data</a:t>
            </a:r>
            <a:r>
              <a:rPr sz="3050" spc="-120" dirty="0">
                <a:solidFill>
                  <a:srgbClr val="FFFFFF"/>
                </a:solidFill>
                <a:latin typeface="Lucida Sans Unicode"/>
                <a:cs typeface="Lucida Sans Unicode"/>
              </a:rPr>
              <a:t> </a:t>
            </a:r>
            <a:r>
              <a:rPr sz="3050" spc="60" dirty="0">
                <a:solidFill>
                  <a:srgbClr val="FFFFFF"/>
                </a:solidFill>
                <a:latin typeface="Lucida Sans Unicode"/>
                <a:cs typeface="Lucida Sans Unicode"/>
              </a:rPr>
              <a:t>Analysis(graph) </a:t>
            </a:r>
            <a:endParaRPr lang="en-US" sz="3050" spc="65" dirty="0">
              <a:solidFill>
                <a:srgbClr val="FFFFFF"/>
              </a:solidFill>
              <a:latin typeface="Lucida Sans Unicode"/>
              <a:cs typeface="Lucida Sans Unicode"/>
            </a:endParaRPr>
          </a:p>
          <a:p>
            <a:pPr marL="12700" marR="5080" indent="106045">
              <a:lnSpc>
                <a:spcPct val="116799"/>
              </a:lnSpc>
            </a:pPr>
            <a:r>
              <a:rPr lang="en-US" sz="3050" spc="65" dirty="0" smtClean="0">
                <a:solidFill>
                  <a:srgbClr val="FFFFFF"/>
                </a:solidFill>
                <a:latin typeface="Lucida Sans Unicode"/>
                <a:cs typeface="Lucida Sans Unicode"/>
              </a:rPr>
              <a:t>Feature </a:t>
            </a:r>
            <a:r>
              <a:rPr lang="en-US" sz="3050" spc="65" dirty="0" err="1" smtClean="0">
                <a:solidFill>
                  <a:srgbClr val="FFFFFF"/>
                </a:solidFill>
                <a:latin typeface="Lucida Sans Unicode"/>
                <a:cs typeface="Lucida Sans Unicode"/>
              </a:rPr>
              <a:t>Enginerring</a:t>
            </a:r>
            <a:endParaRPr lang="en-US" sz="3050" spc="65" dirty="0" smtClean="0">
              <a:solidFill>
                <a:srgbClr val="FFFFFF"/>
              </a:solidFill>
              <a:latin typeface="Lucida Sans Unicode"/>
              <a:cs typeface="Lucida Sans Unicode"/>
            </a:endParaRPr>
          </a:p>
          <a:p>
            <a:pPr marL="12700" marR="5080" indent="106045">
              <a:lnSpc>
                <a:spcPct val="116799"/>
              </a:lnSpc>
            </a:pPr>
            <a:r>
              <a:rPr lang="en-US" sz="3050" spc="65" dirty="0" smtClean="0">
                <a:solidFill>
                  <a:srgbClr val="FFFFFF"/>
                </a:solidFill>
                <a:latin typeface="Lucida Sans Unicode"/>
                <a:cs typeface="Lucida Sans Unicode"/>
              </a:rPr>
              <a:t>Data preprocessing</a:t>
            </a:r>
            <a:endParaRPr sz="3050" dirty="0">
              <a:latin typeface="Lucida Sans Unicode"/>
              <a:cs typeface="Lucida Sans Unicod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23379" y="3524371"/>
            <a:ext cx="12439649" cy="6619859"/>
          </a:xfrm>
          <a:prstGeom prst="rect">
            <a:avLst/>
          </a:prstGeom>
        </p:spPr>
      </p:pic>
      <p:sp>
        <p:nvSpPr>
          <p:cNvPr id="3" name="object 3"/>
          <p:cNvSpPr txBox="1">
            <a:spLocks noGrp="1"/>
          </p:cNvSpPr>
          <p:nvPr>
            <p:ph type="title"/>
          </p:nvPr>
        </p:nvSpPr>
        <p:spPr>
          <a:xfrm>
            <a:off x="268436" y="187143"/>
            <a:ext cx="17751425" cy="2837180"/>
          </a:xfrm>
          <a:prstGeom prst="rect">
            <a:avLst/>
          </a:prstGeom>
        </p:spPr>
        <p:txBody>
          <a:bodyPr vert="horz" wrap="square" lIns="0" tIns="246379" rIns="0" bIns="0" rtlCol="0">
            <a:spAutoFit/>
          </a:bodyPr>
          <a:lstStyle/>
          <a:p>
            <a:pPr marL="1780539">
              <a:lnSpc>
                <a:spcPct val="100000"/>
              </a:lnSpc>
              <a:spcBef>
                <a:spcPts val="1939"/>
              </a:spcBef>
            </a:pPr>
            <a:r>
              <a:rPr spc="-610" dirty="0"/>
              <a:t>Violion</a:t>
            </a:r>
            <a:r>
              <a:rPr spc="-500" dirty="0"/>
              <a:t> </a:t>
            </a:r>
            <a:r>
              <a:rPr spc="-615" dirty="0"/>
              <a:t>Plot</a:t>
            </a:r>
            <a:r>
              <a:rPr spc="-495" dirty="0"/>
              <a:t> </a:t>
            </a:r>
            <a:r>
              <a:rPr spc="-700" dirty="0"/>
              <a:t>of</a:t>
            </a:r>
            <a:r>
              <a:rPr spc="-495" dirty="0"/>
              <a:t> </a:t>
            </a:r>
            <a:r>
              <a:rPr spc="-585" dirty="0"/>
              <a:t>Price</a:t>
            </a:r>
            <a:r>
              <a:rPr spc="-500" dirty="0"/>
              <a:t> </a:t>
            </a:r>
            <a:r>
              <a:rPr spc="-755" dirty="0"/>
              <a:t>by</a:t>
            </a:r>
            <a:r>
              <a:rPr spc="-495" dirty="0"/>
              <a:t> </a:t>
            </a:r>
            <a:r>
              <a:rPr spc="-605" dirty="0"/>
              <a:t>Furnishing</a:t>
            </a:r>
            <a:r>
              <a:rPr spc="-495" dirty="0"/>
              <a:t> </a:t>
            </a:r>
            <a:r>
              <a:rPr spc="-520" dirty="0"/>
              <a:t>Status</a:t>
            </a:r>
          </a:p>
          <a:p>
            <a:pPr marL="12700" marR="5080" algn="ctr">
              <a:lnSpc>
                <a:spcPct val="116100"/>
              </a:lnSpc>
              <a:spcBef>
                <a:spcPts val="195"/>
              </a:spcBef>
            </a:pPr>
            <a:r>
              <a:rPr sz="2800" spc="-45" dirty="0">
                <a:latin typeface="Verdana"/>
                <a:cs typeface="Verdana"/>
              </a:rPr>
              <a:t>A</a:t>
            </a:r>
            <a:r>
              <a:rPr sz="2800" spc="-250" dirty="0">
                <a:latin typeface="Verdana"/>
                <a:cs typeface="Verdana"/>
              </a:rPr>
              <a:t> </a:t>
            </a:r>
            <a:r>
              <a:rPr sz="2800" spc="-15" dirty="0">
                <a:latin typeface="Verdana"/>
                <a:cs typeface="Verdana"/>
              </a:rPr>
              <a:t>violin</a:t>
            </a:r>
            <a:r>
              <a:rPr sz="2800" spc="-250" dirty="0">
                <a:latin typeface="Verdana"/>
                <a:cs typeface="Verdana"/>
              </a:rPr>
              <a:t> </a:t>
            </a:r>
            <a:r>
              <a:rPr sz="2800" dirty="0">
                <a:latin typeface="Verdana"/>
                <a:cs typeface="Verdana"/>
              </a:rPr>
              <a:t>plot</a:t>
            </a:r>
            <a:r>
              <a:rPr sz="2800" spc="-245" dirty="0">
                <a:latin typeface="Verdana"/>
                <a:cs typeface="Verdana"/>
              </a:rPr>
              <a:t> </a:t>
            </a:r>
            <a:r>
              <a:rPr sz="2800" spc="-50" dirty="0">
                <a:latin typeface="Verdana"/>
                <a:cs typeface="Verdana"/>
              </a:rPr>
              <a:t>is</a:t>
            </a:r>
            <a:r>
              <a:rPr sz="2800" spc="-250" dirty="0">
                <a:latin typeface="Verdana"/>
                <a:cs typeface="Verdana"/>
              </a:rPr>
              <a:t> </a:t>
            </a:r>
            <a:r>
              <a:rPr sz="2800" spc="-40" dirty="0">
                <a:latin typeface="Verdana"/>
                <a:cs typeface="Verdana"/>
              </a:rPr>
              <a:t>suitable</a:t>
            </a:r>
            <a:r>
              <a:rPr sz="2800" spc="-250" dirty="0">
                <a:latin typeface="Verdana"/>
                <a:cs typeface="Verdana"/>
              </a:rPr>
              <a:t> </a:t>
            </a:r>
            <a:r>
              <a:rPr sz="2800" spc="-65" dirty="0">
                <a:latin typeface="Verdana"/>
                <a:cs typeface="Verdana"/>
              </a:rPr>
              <a:t>here</a:t>
            </a:r>
            <a:r>
              <a:rPr sz="2800" spc="-245" dirty="0">
                <a:latin typeface="Verdana"/>
                <a:cs typeface="Verdana"/>
              </a:rPr>
              <a:t> </a:t>
            </a:r>
            <a:r>
              <a:rPr sz="2800" spc="-55" dirty="0">
                <a:latin typeface="Verdana"/>
                <a:cs typeface="Verdana"/>
              </a:rPr>
              <a:t>because</a:t>
            </a:r>
            <a:r>
              <a:rPr sz="2800" spc="-250" dirty="0">
                <a:latin typeface="Verdana"/>
                <a:cs typeface="Verdana"/>
              </a:rPr>
              <a:t> </a:t>
            </a:r>
            <a:r>
              <a:rPr sz="2800" dirty="0">
                <a:latin typeface="Verdana"/>
                <a:cs typeface="Verdana"/>
              </a:rPr>
              <a:t>it</a:t>
            </a:r>
            <a:r>
              <a:rPr sz="2800" spc="-250" dirty="0">
                <a:latin typeface="Verdana"/>
                <a:cs typeface="Verdana"/>
              </a:rPr>
              <a:t> </a:t>
            </a:r>
            <a:r>
              <a:rPr sz="2800" spc="-45" dirty="0">
                <a:latin typeface="Verdana"/>
                <a:cs typeface="Verdana"/>
              </a:rPr>
              <a:t>displays</a:t>
            </a:r>
            <a:r>
              <a:rPr sz="2800" spc="-245" dirty="0">
                <a:latin typeface="Verdana"/>
                <a:cs typeface="Verdana"/>
              </a:rPr>
              <a:t> </a:t>
            </a:r>
            <a:r>
              <a:rPr sz="2800" spc="-35" dirty="0">
                <a:latin typeface="Verdana"/>
                <a:cs typeface="Verdana"/>
              </a:rPr>
              <a:t>the</a:t>
            </a:r>
            <a:r>
              <a:rPr sz="2800" spc="-250" dirty="0">
                <a:latin typeface="Verdana"/>
                <a:cs typeface="Verdana"/>
              </a:rPr>
              <a:t> </a:t>
            </a:r>
            <a:r>
              <a:rPr sz="2800" spc="-20" dirty="0">
                <a:latin typeface="Verdana"/>
                <a:cs typeface="Verdana"/>
              </a:rPr>
              <a:t>distribution</a:t>
            </a:r>
            <a:r>
              <a:rPr sz="2800" spc="-250" dirty="0">
                <a:latin typeface="Verdana"/>
                <a:cs typeface="Verdana"/>
              </a:rPr>
              <a:t> </a:t>
            </a:r>
            <a:r>
              <a:rPr sz="2800" dirty="0">
                <a:latin typeface="Verdana"/>
                <a:cs typeface="Verdana"/>
              </a:rPr>
              <a:t>of</a:t>
            </a:r>
            <a:r>
              <a:rPr sz="2800" spc="-245" dirty="0">
                <a:latin typeface="Verdana"/>
                <a:cs typeface="Verdana"/>
              </a:rPr>
              <a:t> </a:t>
            </a:r>
            <a:r>
              <a:rPr sz="2800" spc="-10" dirty="0">
                <a:latin typeface="Verdana"/>
                <a:cs typeface="Verdana"/>
              </a:rPr>
              <a:t>price</a:t>
            </a:r>
            <a:r>
              <a:rPr sz="2800" spc="-250" dirty="0">
                <a:latin typeface="Verdana"/>
                <a:cs typeface="Verdana"/>
              </a:rPr>
              <a:t> </a:t>
            </a:r>
            <a:r>
              <a:rPr sz="2800" dirty="0">
                <a:latin typeface="Verdana"/>
                <a:cs typeface="Verdana"/>
              </a:rPr>
              <a:t>for</a:t>
            </a:r>
            <a:r>
              <a:rPr sz="2800" spc="-250" dirty="0">
                <a:latin typeface="Verdana"/>
                <a:cs typeface="Verdana"/>
              </a:rPr>
              <a:t> </a:t>
            </a:r>
            <a:r>
              <a:rPr sz="2800" spc="-55" dirty="0">
                <a:latin typeface="Verdana"/>
                <a:cs typeface="Verdana"/>
              </a:rPr>
              <a:t>each</a:t>
            </a:r>
            <a:r>
              <a:rPr sz="2800" spc="-245" dirty="0">
                <a:latin typeface="Verdana"/>
                <a:cs typeface="Verdana"/>
              </a:rPr>
              <a:t> </a:t>
            </a:r>
            <a:r>
              <a:rPr sz="2800" spc="-60" dirty="0">
                <a:latin typeface="Verdana"/>
                <a:cs typeface="Verdana"/>
              </a:rPr>
              <a:t>furnishing</a:t>
            </a:r>
            <a:r>
              <a:rPr sz="2800" spc="-250" dirty="0">
                <a:latin typeface="Verdana"/>
                <a:cs typeface="Verdana"/>
              </a:rPr>
              <a:t> </a:t>
            </a:r>
            <a:r>
              <a:rPr sz="2800" spc="-10" dirty="0">
                <a:latin typeface="Verdana"/>
                <a:cs typeface="Verdana"/>
              </a:rPr>
              <a:t>status </a:t>
            </a:r>
            <a:r>
              <a:rPr sz="2800" spc="-95" dirty="0">
                <a:latin typeface="Verdana"/>
                <a:cs typeface="Verdana"/>
              </a:rPr>
              <a:t>(furnished,</a:t>
            </a:r>
            <a:r>
              <a:rPr sz="2800" spc="-240" dirty="0">
                <a:latin typeface="Verdana"/>
                <a:cs typeface="Verdana"/>
              </a:rPr>
              <a:t> </a:t>
            </a:r>
            <a:r>
              <a:rPr sz="2800" spc="-120" dirty="0">
                <a:latin typeface="Verdana"/>
                <a:cs typeface="Verdana"/>
              </a:rPr>
              <a:t>semi-</a:t>
            </a:r>
            <a:r>
              <a:rPr sz="2800" spc="-65" dirty="0">
                <a:latin typeface="Verdana"/>
                <a:cs typeface="Verdana"/>
              </a:rPr>
              <a:t>furnished,</a:t>
            </a:r>
            <a:r>
              <a:rPr sz="2800" spc="-240" dirty="0">
                <a:latin typeface="Verdana"/>
                <a:cs typeface="Verdana"/>
              </a:rPr>
              <a:t> </a:t>
            </a:r>
            <a:r>
              <a:rPr sz="2800" spc="-75" dirty="0">
                <a:latin typeface="Verdana"/>
                <a:cs typeface="Verdana"/>
              </a:rPr>
              <a:t>unfurnished)</a:t>
            </a:r>
            <a:r>
              <a:rPr sz="2800" spc="-240" dirty="0">
                <a:latin typeface="Verdana"/>
                <a:cs typeface="Verdana"/>
              </a:rPr>
              <a:t> </a:t>
            </a:r>
            <a:r>
              <a:rPr sz="2800" spc="-45" dirty="0">
                <a:latin typeface="Verdana"/>
                <a:cs typeface="Verdana"/>
              </a:rPr>
              <a:t>while</a:t>
            </a:r>
            <a:r>
              <a:rPr sz="2800" spc="-240" dirty="0">
                <a:latin typeface="Verdana"/>
                <a:cs typeface="Verdana"/>
              </a:rPr>
              <a:t> </a:t>
            </a:r>
            <a:r>
              <a:rPr sz="2800" spc="-45" dirty="0">
                <a:latin typeface="Verdana"/>
                <a:cs typeface="Verdana"/>
              </a:rPr>
              <a:t>also</a:t>
            </a:r>
            <a:r>
              <a:rPr sz="2800" spc="-240" dirty="0">
                <a:latin typeface="Verdana"/>
                <a:cs typeface="Verdana"/>
              </a:rPr>
              <a:t> </a:t>
            </a:r>
            <a:r>
              <a:rPr sz="2800" spc="-80" dirty="0">
                <a:latin typeface="Verdana"/>
                <a:cs typeface="Verdana"/>
              </a:rPr>
              <a:t>showing</a:t>
            </a:r>
            <a:r>
              <a:rPr sz="2800" spc="-240" dirty="0">
                <a:latin typeface="Verdana"/>
                <a:cs typeface="Verdana"/>
              </a:rPr>
              <a:t> </a:t>
            </a:r>
            <a:r>
              <a:rPr sz="2800" spc="-35" dirty="0">
                <a:latin typeface="Verdana"/>
                <a:cs typeface="Verdana"/>
              </a:rPr>
              <a:t>the</a:t>
            </a:r>
            <a:r>
              <a:rPr sz="2800" spc="-240" dirty="0">
                <a:latin typeface="Verdana"/>
                <a:cs typeface="Verdana"/>
              </a:rPr>
              <a:t> </a:t>
            </a:r>
            <a:r>
              <a:rPr sz="2800" spc="-50" dirty="0">
                <a:latin typeface="Verdana"/>
                <a:cs typeface="Verdana"/>
              </a:rPr>
              <a:t>spread</a:t>
            </a:r>
            <a:r>
              <a:rPr sz="2800" spc="-240" dirty="0">
                <a:latin typeface="Verdana"/>
                <a:cs typeface="Verdana"/>
              </a:rPr>
              <a:t> </a:t>
            </a:r>
            <a:r>
              <a:rPr sz="2800" dirty="0">
                <a:latin typeface="Verdana"/>
                <a:cs typeface="Verdana"/>
              </a:rPr>
              <a:t>of</a:t>
            </a:r>
            <a:r>
              <a:rPr sz="2800" spc="-240" dirty="0">
                <a:latin typeface="Verdana"/>
                <a:cs typeface="Verdana"/>
              </a:rPr>
              <a:t> </a:t>
            </a:r>
            <a:r>
              <a:rPr sz="2800" spc="-60" dirty="0">
                <a:latin typeface="Verdana"/>
                <a:cs typeface="Verdana"/>
              </a:rPr>
              <a:t>data</a:t>
            </a:r>
            <a:r>
              <a:rPr sz="2800" spc="-240" dirty="0">
                <a:latin typeface="Verdana"/>
                <a:cs typeface="Verdana"/>
              </a:rPr>
              <a:t> </a:t>
            </a:r>
            <a:r>
              <a:rPr sz="2800" spc="-20" dirty="0">
                <a:latin typeface="Verdana"/>
                <a:cs typeface="Verdana"/>
              </a:rPr>
              <a:t>points</a:t>
            </a:r>
            <a:r>
              <a:rPr sz="2800" spc="-240" dirty="0">
                <a:latin typeface="Verdana"/>
                <a:cs typeface="Verdana"/>
              </a:rPr>
              <a:t> </a:t>
            </a:r>
            <a:r>
              <a:rPr sz="2800" spc="-65" dirty="0">
                <a:latin typeface="Verdana"/>
                <a:cs typeface="Verdana"/>
              </a:rPr>
              <a:t>through</a:t>
            </a:r>
            <a:r>
              <a:rPr sz="2800" spc="-240" dirty="0">
                <a:latin typeface="Verdana"/>
                <a:cs typeface="Verdana"/>
              </a:rPr>
              <a:t> </a:t>
            </a:r>
            <a:r>
              <a:rPr sz="2800" spc="-35" dirty="0">
                <a:latin typeface="Verdana"/>
                <a:cs typeface="Verdana"/>
              </a:rPr>
              <a:t>the</a:t>
            </a:r>
            <a:r>
              <a:rPr sz="2800" spc="-240" dirty="0">
                <a:latin typeface="Verdana"/>
                <a:cs typeface="Verdana"/>
              </a:rPr>
              <a:t> </a:t>
            </a:r>
            <a:r>
              <a:rPr sz="2800" spc="-10" dirty="0">
                <a:latin typeface="Verdana"/>
                <a:cs typeface="Verdana"/>
              </a:rPr>
              <a:t>violin shape.</a:t>
            </a:r>
            <a:endParaRPr sz="2800">
              <a:latin typeface="Verdana"/>
              <a:cs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706435" y="4107697"/>
            <a:ext cx="6877049" cy="5876086"/>
          </a:xfrm>
          <a:prstGeom prst="rect">
            <a:avLst/>
          </a:prstGeom>
        </p:spPr>
      </p:pic>
      <p:sp>
        <p:nvSpPr>
          <p:cNvPr id="3" name="object 3"/>
          <p:cNvSpPr txBox="1"/>
          <p:nvPr/>
        </p:nvSpPr>
        <p:spPr>
          <a:xfrm>
            <a:off x="303559" y="2260463"/>
            <a:ext cx="17680940" cy="939800"/>
          </a:xfrm>
          <a:prstGeom prst="rect">
            <a:avLst/>
          </a:prstGeom>
        </p:spPr>
        <p:txBody>
          <a:bodyPr vert="horz" wrap="square" lIns="0" tIns="12700" rIns="0" bIns="0" rtlCol="0">
            <a:spAutoFit/>
          </a:bodyPr>
          <a:lstStyle/>
          <a:p>
            <a:pPr marL="2470150" marR="5080" indent="-2458085">
              <a:lnSpc>
                <a:spcPct val="115399"/>
              </a:lnSpc>
              <a:spcBef>
                <a:spcPts val="100"/>
              </a:spcBef>
            </a:pPr>
            <a:r>
              <a:rPr sz="2600" spc="-70" dirty="0">
                <a:solidFill>
                  <a:srgbClr val="FFFFFF"/>
                </a:solidFill>
                <a:latin typeface="Verdana"/>
                <a:cs typeface="Verdana"/>
              </a:rPr>
              <a:t>Heatmaps</a:t>
            </a:r>
            <a:r>
              <a:rPr sz="2600" spc="-204" dirty="0">
                <a:solidFill>
                  <a:srgbClr val="FFFFFF"/>
                </a:solidFill>
                <a:latin typeface="Verdana"/>
                <a:cs typeface="Verdana"/>
              </a:rPr>
              <a:t> </a:t>
            </a:r>
            <a:r>
              <a:rPr sz="2600" spc="-10" dirty="0">
                <a:solidFill>
                  <a:srgbClr val="FFFFFF"/>
                </a:solidFill>
                <a:latin typeface="Verdana"/>
                <a:cs typeface="Verdana"/>
              </a:rPr>
              <a:t>effectively</a:t>
            </a:r>
            <a:r>
              <a:rPr sz="2600" spc="-200" dirty="0">
                <a:solidFill>
                  <a:srgbClr val="FFFFFF"/>
                </a:solidFill>
                <a:latin typeface="Verdana"/>
                <a:cs typeface="Verdana"/>
              </a:rPr>
              <a:t> </a:t>
            </a:r>
            <a:r>
              <a:rPr sz="2600" spc="-70" dirty="0">
                <a:solidFill>
                  <a:srgbClr val="FFFFFF"/>
                </a:solidFill>
                <a:latin typeface="Verdana"/>
                <a:cs typeface="Verdana"/>
              </a:rPr>
              <a:t>visualize</a:t>
            </a:r>
            <a:r>
              <a:rPr sz="2600" spc="-204" dirty="0">
                <a:solidFill>
                  <a:srgbClr val="FFFFFF"/>
                </a:solidFill>
                <a:latin typeface="Verdana"/>
                <a:cs typeface="Verdana"/>
              </a:rPr>
              <a:t> </a:t>
            </a:r>
            <a:r>
              <a:rPr sz="2600" spc="-25" dirty="0">
                <a:solidFill>
                  <a:srgbClr val="FFFFFF"/>
                </a:solidFill>
                <a:latin typeface="Verdana"/>
                <a:cs typeface="Verdana"/>
              </a:rPr>
              <a:t>correlations</a:t>
            </a:r>
            <a:r>
              <a:rPr sz="2600" spc="-200" dirty="0">
                <a:solidFill>
                  <a:srgbClr val="FFFFFF"/>
                </a:solidFill>
                <a:latin typeface="Verdana"/>
                <a:cs typeface="Verdana"/>
              </a:rPr>
              <a:t> </a:t>
            </a:r>
            <a:r>
              <a:rPr sz="2600" spc="-45" dirty="0">
                <a:solidFill>
                  <a:srgbClr val="FFFFFF"/>
                </a:solidFill>
                <a:latin typeface="Verdana"/>
                <a:cs typeface="Verdana"/>
              </a:rPr>
              <a:t>between</a:t>
            </a:r>
            <a:r>
              <a:rPr sz="2600" spc="-200" dirty="0">
                <a:solidFill>
                  <a:srgbClr val="FFFFFF"/>
                </a:solidFill>
                <a:latin typeface="Verdana"/>
                <a:cs typeface="Verdana"/>
              </a:rPr>
              <a:t> </a:t>
            </a:r>
            <a:r>
              <a:rPr sz="2600" spc="-30" dirty="0">
                <a:solidFill>
                  <a:srgbClr val="FFFFFF"/>
                </a:solidFill>
                <a:latin typeface="Verdana"/>
                <a:cs typeface="Verdana"/>
              </a:rPr>
              <a:t>multiple</a:t>
            </a:r>
            <a:r>
              <a:rPr sz="2600" spc="-204" dirty="0">
                <a:solidFill>
                  <a:srgbClr val="FFFFFF"/>
                </a:solidFill>
                <a:latin typeface="Verdana"/>
                <a:cs typeface="Verdana"/>
              </a:rPr>
              <a:t> </a:t>
            </a:r>
            <a:r>
              <a:rPr sz="2600" spc="-55" dirty="0">
                <a:solidFill>
                  <a:srgbClr val="FFFFFF"/>
                </a:solidFill>
                <a:latin typeface="Verdana"/>
                <a:cs typeface="Verdana"/>
              </a:rPr>
              <a:t>numerical</a:t>
            </a:r>
            <a:r>
              <a:rPr sz="2600" spc="-200" dirty="0">
                <a:solidFill>
                  <a:srgbClr val="FFFFFF"/>
                </a:solidFill>
                <a:latin typeface="Verdana"/>
                <a:cs typeface="Verdana"/>
              </a:rPr>
              <a:t> </a:t>
            </a:r>
            <a:r>
              <a:rPr sz="2600" spc="-60" dirty="0">
                <a:solidFill>
                  <a:srgbClr val="FFFFFF"/>
                </a:solidFill>
                <a:latin typeface="Verdana"/>
                <a:cs typeface="Verdana"/>
              </a:rPr>
              <a:t>variables</a:t>
            </a:r>
            <a:r>
              <a:rPr sz="2600" spc="-204" dirty="0">
                <a:solidFill>
                  <a:srgbClr val="FFFFFF"/>
                </a:solidFill>
                <a:latin typeface="Verdana"/>
                <a:cs typeface="Verdana"/>
              </a:rPr>
              <a:t> </a:t>
            </a:r>
            <a:r>
              <a:rPr sz="2600" spc="-70" dirty="0">
                <a:solidFill>
                  <a:srgbClr val="FFFFFF"/>
                </a:solidFill>
                <a:latin typeface="Verdana"/>
                <a:cs typeface="Verdana"/>
              </a:rPr>
              <a:t>simultaneously.</a:t>
            </a:r>
            <a:r>
              <a:rPr sz="2600" spc="-200" dirty="0">
                <a:solidFill>
                  <a:srgbClr val="FFFFFF"/>
                </a:solidFill>
                <a:latin typeface="Verdana"/>
                <a:cs typeface="Verdana"/>
              </a:rPr>
              <a:t> </a:t>
            </a:r>
            <a:r>
              <a:rPr sz="2600" spc="-35" dirty="0">
                <a:solidFill>
                  <a:srgbClr val="FFFFFF"/>
                </a:solidFill>
                <a:latin typeface="Verdana"/>
                <a:cs typeface="Verdana"/>
              </a:rPr>
              <a:t>Color-</a:t>
            </a:r>
            <a:r>
              <a:rPr sz="2600" spc="-10" dirty="0">
                <a:solidFill>
                  <a:srgbClr val="FFFFFF"/>
                </a:solidFill>
                <a:latin typeface="Verdana"/>
                <a:cs typeface="Verdana"/>
              </a:rPr>
              <a:t>coding </a:t>
            </a:r>
            <a:r>
              <a:rPr sz="2600" spc="-60" dirty="0">
                <a:solidFill>
                  <a:srgbClr val="FFFFFF"/>
                </a:solidFill>
                <a:latin typeface="Verdana"/>
                <a:cs typeface="Verdana"/>
              </a:rPr>
              <a:t>and</a:t>
            </a:r>
            <a:r>
              <a:rPr sz="2600" spc="-240" dirty="0">
                <a:solidFill>
                  <a:srgbClr val="FFFFFF"/>
                </a:solidFill>
                <a:latin typeface="Verdana"/>
                <a:cs typeface="Verdana"/>
              </a:rPr>
              <a:t> </a:t>
            </a:r>
            <a:r>
              <a:rPr sz="2600" spc="-45" dirty="0">
                <a:solidFill>
                  <a:srgbClr val="FFFFFF"/>
                </a:solidFill>
                <a:latin typeface="Verdana"/>
                <a:cs typeface="Verdana"/>
              </a:rPr>
              <a:t>annotations</a:t>
            </a:r>
            <a:r>
              <a:rPr sz="2600" spc="-235" dirty="0">
                <a:solidFill>
                  <a:srgbClr val="FFFFFF"/>
                </a:solidFill>
                <a:latin typeface="Verdana"/>
                <a:cs typeface="Verdana"/>
              </a:rPr>
              <a:t> </a:t>
            </a:r>
            <a:r>
              <a:rPr sz="2600" spc="-155" dirty="0">
                <a:solidFill>
                  <a:srgbClr val="FFFFFF"/>
                </a:solidFill>
                <a:latin typeface="Verdana"/>
                <a:cs typeface="Verdana"/>
              </a:rPr>
              <a:t>make</a:t>
            </a:r>
            <a:r>
              <a:rPr sz="2600" spc="-235" dirty="0">
                <a:solidFill>
                  <a:srgbClr val="FFFFFF"/>
                </a:solidFill>
                <a:latin typeface="Verdana"/>
                <a:cs typeface="Verdana"/>
              </a:rPr>
              <a:t> </a:t>
            </a:r>
            <a:r>
              <a:rPr sz="2600" dirty="0">
                <a:solidFill>
                  <a:srgbClr val="FFFFFF"/>
                </a:solidFill>
                <a:latin typeface="Verdana"/>
                <a:cs typeface="Verdana"/>
              </a:rPr>
              <a:t>it</a:t>
            </a:r>
            <a:r>
              <a:rPr sz="2600" spc="-235" dirty="0">
                <a:solidFill>
                  <a:srgbClr val="FFFFFF"/>
                </a:solidFill>
                <a:latin typeface="Verdana"/>
                <a:cs typeface="Verdana"/>
              </a:rPr>
              <a:t> </a:t>
            </a:r>
            <a:r>
              <a:rPr sz="2600" spc="-90" dirty="0">
                <a:solidFill>
                  <a:srgbClr val="FFFFFF"/>
                </a:solidFill>
                <a:latin typeface="Verdana"/>
                <a:cs typeface="Verdana"/>
              </a:rPr>
              <a:t>easy</a:t>
            </a:r>
            <a:r>
              <a:rPr sz="2600" spc="-240" dirty="0">
                <a:solidFill>
                  <a:srgbClr val="FFFFFF"/>
                </a:solidFill>
                <a:latin typeface="Verdana"/>
                <a:cs typeface="Verdana"/>
              </a:rPr>
              <a:t> </a:t>
            </a:r>
            <a:r>
              <a:rPr sz="2600" dirty="0">
                <a:solidFill>
                  <a:srgbClr val="FFFFFF"/>
                </a:solidFill>
                <a:latin typeface="Verdana"/>
                <a:cs typeface="Verdana"/>
              </a:rPr>
              <a:t>to</a:t>
            </a:r>
            <a:r>
              <a:rPr sz="2600" spc="-235" dirty="0">
                <a:solidFill>
                  <a:srgbClr val="FFFFFF"/>
                </a:solidFill>
                <a:latin typeface="Verdana"/>
                <a:cs typeface="Verdana"/>
              </a:rPr>
              <a:t> </a:t>
            </a:r>
            <a:r>
              <a:rPr sz="2600" spc="-20" dirty="0">
                <a:solidFill>
                  <a:srgbClr val="FFFFFF"/>
                </a:solidFill>
                <a:latin typeface="Verdana"/>
                <a:cs typeface="Verdana"/>
              </a:rPr>
              <a:t>identify</a:t>
            </a:r>
            <a:r>
              <a:rPr sz="2600" spc="-235" dirty="0">
                <a:solidFill>
                  <a:srgbClr val="FFFFFF"/>
                </a:solidFill>
                <a:latin typeface="Verdana"/>
                <a:cs typeface="Verdana"/>
              </a:rPr>
              <a:t> </a:t>
            </a:r>
            <a:r>
              <a:rPr sz="2600" spc="-40" dirty="0">
                <a:solidFill>
                  <a:srgbClr val="FFFFFF"/>
                </a:solidFill>
                <a:latin typeface="Verdana"/>
                <a:cs typeface="Verdana"/>
              </a:rPr>
              <a:t>patterns</a:t>
            </a:r>
            <a:r>
              <a:rPr sz="2600" spc="-235" dirty="0">
                <a:solidFill>
                  <a:srgbClr val="FFFFFF"/>
                </a:solidFill>
                <a:latin typeface="Verdana"/>
                <a:cs typeface="Verdana"/>
              </a:rPr>
              <a:t> </a:t>
            </a:r>
            <a:r>
              <a:rPr sz="2600" spc="-60" dirty="0">
                <a:solidFill>
                  <a:srgbClr val="FFFFFF"/>
                </a:solidFill>
                <a:latin typeface="Verdana"/>
                <a:cs typeface="Verdana"/>
              </a:rPr>
              <a:t>and</a:t>
            </a:r>
            <a:r>
              <a:rPr sz="2600" spc="-235" dirty="0">
                <a:solidFill>
                  <a:srgbClr val="FFFFFF"/>
                </a:solidFill>
                <a:latin typeface="Verdana"/>
                <a:cs typeface="Verdana"/>
              </a:rPr>
              <a:t> </a:t>
            </a:r>
            <a:r>
              <a:rPr sz="2600" spc="-60" dirty="0">
                <a:solidFill>
                  <a:srgbClr val="FFFFFF"/>
                </a:solidFill>
                <a:latin typeface="Verdana"/>
                <a:cs typeface="Verdana"/>
              </a:rPr>
              <a:t>strengths</a:t>
            </a:r>
            <a:r>
              <a:rPr sz="2600" spc="-240" dirty="0">
                <a:solidFill>
                  <a:srgbClr val="FFFFFF"/>
                </a:solidFill>
                <a:latin typeface="Verdana"/>
                <a:cs typeface="Verdana"/>
              </a:rPr>
              <a:t> </a:t>
            </a:r>
            <a:r>
              <a:rPr sz="2600" spc="50" dirty="0">
                <a:solidFill>
                  <a:srgbClr val="FFFFFF"/>
                </a:solidFill>
                <a:latin typeface="Verdana"/>
                <a:cs typeface="Verdana"/>
              </a:rPr>
              <a:t>of</a:t>
            </a:r>
            <a:r>
              <a:rPr sz="2600" spc="-235" dirty="0">
                <a:solidFill>
                  <a:srgbClr val="FFFFFF"/>
                </a:solidFill>
                <a:latin typeface="Verdana"/>
                <a:cs typeface="Verdana"/>
              </a:rPr>
              <a:t> </a:t>
            </a:r>
            <a:r>
              <a:rPr sz="2600" spc="-10" dirty="0">
                <a:solidFill>
                  <a:srgbClr val="FFFFFF"/>
                </a:solidFill>
                <a:latin typeface="Verdana"/>
                <a:cs typeface="Verdana"/>
              </a:rPr>
              <a:t>relationships.</a:t>
            </a:r>
            <a:endParaRPr sz="2600">
              <a:latin typeface="Verdana"/>
              <a:cs typeface="Verdana"/>
            </a:endParaRPr>
          </a:p>
        </p:txBody>
      </p:sp>
      <p:sp>
        <p:nvSpPr>
          <p:cNvPr id="4" name="object 4"/>
          <p:cNvSpPr txBox="1">
            <a:spLocks noGrp="1"/>
          </p:cNvSpPr>
          <p:nvPr>
            <p:ph type="ctrTitle"/>
          </p:nvPr>
        </p:nvSpPr>
        <p:spPr>
          <a:prstGeom prst="rect">
            <a:avLst/>
          </a:prstGeom>
        </p:spPr>
        <p:txBody>
          <a:bodyPr vert="horz" wrap="square" lIns="0" tIns="12700" rIns="0" bIns="0" rtlCol="0">
            <a:spAutoFit/>
          </a:bodyPr>
          <a:lstStyle/>
          <a:p>
            <a:pPr marL="3769360">
              <a:lnSpc>
                <a:spcPct val="100000"/>
              </a:lnSpc>
              <a:spcBef>
                <a:spcPts val="100"/>
              </a:spcBef>
            </a:pPr>
            <a:r>
              <a:rPr spc="-640" dirty="0"/>
              <a:t>Correlation</a:t>
            </a:r>
            <a:r>
              <a:rPr spc="-490" dirty="0"/>
              <a:t> </a:t>
            </a:r>
            <a:r>
              <a:rPr spc="-570" dirty="0"/>
              <a:t>Matrix</a:t>
            </a:r>
            <a:r>
              <a:rPr spc="-490" dirty="0"/>
              <a:t> </a:t>
            </a:r>
            <a:r>
              <a:rPr spc="-730" dirty="0"/>
              <a:t>Heatmaps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57891" y="2836407"/>
            <a:ext cx="7772399" cy="7267590"/>
          </a:xfrm>
          <a:prstGeom prst="rect">
            <a:avLst/>
          </a:prstGeom>
        </p:spPr>
      </p:pic>
      <p:sp>
        <p:nvSpPr>
          <p:cNvPr id="3" name="object 3"/>
          <p:cNvSpPr txBox="1">
            <a:spLocks noGrp="1"/>
          </p:cNvSpPr>
          <p:nvPr>
            <p:ph type="title"/>
          </p:nvPr>
        </p:nvSpPr>
        <p:spPr>
          <a:xfrm>
            <a:off x="101451" y="-54964"/>
            <a:ext cx="18085435" cy="2774315"/>
          </a:xfrm>
          <a:prstGeom prst="rect">
            <a:avLst/>
          </a:prstGeom>
        </p:spPr>
        <p:txBody>
          <a:bodyPr vert="horz" wrap="square" lIns="0" tIns="488315" rIns="0" bIns="0" rtlCol="0">
            <a:spAutoFit/>
          </a:bodyPr>
          <a:lstStyle/>
          <a:p>
            <a:pPr marR="254635" algn="ctr">
              <a:lnSpc>
                <a:spcPct val="100000"/>
              </a:lnSpc>
              <a:spcBef>
                <a:spcPts val="3845"/>
              </a:spcBef>
            </a:pPr>
            <a:r>
              <a:rPr lang="en-US" spc="-575" dirty="0" smtClean="0"/>
              <a:t>Pair</a:t>
            </a:r>
            <a:r>
              <a:rPr spc="-509" dirty="0" smtClean="0"/>
              <a:t> </a:t>
            </a:r>
            <a:r>
              <a:rPr spc="-615" dirty="0"/>
              <a:t>Plot</a:t>
            </a:r>
            <a:r>
              <a:rPr spc="-505" dirty="0"/>
              <a:t> </a:t>
            </a:r>
            <a:endParaRPr spc="-580" dirty="0"/>
          </a:p>
          <a:p>
            <a:pPr marL="12065" marR="5080" indent="-635" algn="ctr">
              <a:lnSpc>
                <a:spcPct val="116100"/>
              </a:lnSpc>
              <a:spcBef>
                <a:spcPts val="720"/>
              </a:spcBef>
            </a:pPr>
            <a:r>
              <a:rPr sz="2100" spc="-10" dirty="0">
                <a:latin typeface="Verdana"/>
                <a:cs typeface="Verdana"/>
              </a:rPr>
              <a:t>Pair</a:t>
            </a:r>
            <a:r>
              <a:rPr sz="2100" spc="-180" dirty="0">
                <a:latin typeface="Verdana"/>
                <a:cs typeface="Verdana"/>
              </a:rPr>
              <a:t> </a:t>
            </a:r>
            <a:r>
              <a:rPr sz="2100" dirty="0">
                <a:latin typeface="Verdana"/>
                <a:cs typeface="Verdana"/>
              </a:rPr>
              <a:t>plots</a:t>
            </a:r>
            <a:r>
              <a:rPr sz="2100" spc="-175" dirty="0">
                <a:latin typeface="Verdana"/>
                <a:cs typeface="Verdana"/>
              </a:rPr>
              <a:t> </a:t>
            </a:r>
            <a:r>
              <a:rPr sz="2100" spc="-50" dirty="0">
                <a:latin typeface="Verdana"/>
                <a:cs typeface="Verdana"/>
              </a:rPr>
              <a:t>visualize</a:t>
            </a:r>
            <a:r>
              <a:rPr sz="2100" spc="-175" dirty="0">
                <a:latin typeface="Verdana"/>
                <a:cs typeface="Verdana"/>
              </a:rPr>
              <a:t> </a:t>
            </a:r>
            <a:r>
              <a:rPr sz="2100" spc="-30" dirty="0">
                <a:latin typeface="Verdana"/>
                <a:cs typeface="Verdana"/>
              </a:rPr>
              <a:t>relationships</a:t>
            </a:r>
            <a:r>
              <a:rPr sz="2100" spc="-175" dirty="0">
                <a:latin typeface="Verdana"/>
                <a:cs typeface="Verdana"/>
              </a:rPr>
              <a:t> </a:t>
            </a:r>
            <a:r>
              <a:rPr sz="2100" spc="-35" dirty="0">
                <a:latin typeface="Verdana"/>
                <a:cs typeface="Verdana"/>
              </a:rPr>
              <a:t>between</a:t>
            </a:r>
            <a:r>
              <a:rPr sz="2100" spc="-175" dirty="0">
                <a:latin typeface="Verdana"/>
                <a:cs typeface="Verdana"/>
              </a:rPr>
              <a:t> </a:t>
            </a:r>
            <a:r>
              <a:rPr sz="2100" spc="-20" dirty="0">
                <a:latin typeface="Verdana"/>
                <a:cs typeface="Verdana"/>
              </a:rPr>
              <a:t>multiple</a:t>
            </a:r>
            <a:r>
              <a:rPr sz="2100" spc="-175" dirty="0">
                <a:latin typeface="Verdana"/>
                <a:cs typeface="Verdana"/>
              </a:rPr>
              <a:t> </a:t>
            </a:r>
            <a:r>
              <a:rPr sz="2100" spc="-40" dirty="0">
                <a:latin typeface="Verdana"/>
                <a:cs typeface="Verdana"/>
              </a:rPr>
              <a:t>numerical</a:t>
            </a:r>
            <a:r>
              <a:rPr sz="2100" spc="-175" dirty="0">
                <a:latin typeface="Verdana"/>
                <a:cs typeface="Verdana"/>
              </a:rPr>
              <a:t> </a:t>
            </a:r>
            <a:r>
              <a:rPr sz="2100" spc="-50" dirty="0">
                <a:latin typeface="Verdana"/>
                <a:cs typeface="Verdana"/>
              </a:rPr>
              <a:t>variables</a:t>
            </a:r>
            <a:r>
              <a:rPr sz="2100" spc="-175" dirty="0">
                <a:latin typeface="Verdana"/>
                <a:cs typeface="Verdana"/>
              </a:rPr>
              <a:t> </a:t>
            </a:r>
            <a:r>
              <a:rPr sz="2100" spc="-25" dirty="0">
                <a:latin typeface="Verdana"/>
                <a:cs typeface="Verdana"/>
              </a:rPr>
              <a:t>in</a:t>
            </a:r>
            <a:r>
              <a:rPr sz="2100" spc="-175" dirty="0">
                <a:latin typeface="Verdana"/>
                <a:cs typeface="Verdana"/>
              </a:rPr>
              <a:t> </a:t>
            </a:r>
            <a:r>
              <a:rPr sz="2100" spc="-70" dirty="0">
                <a:latin typeface="Verdana"/>
                <a:cs typeface="Verdana"/>
              </a:rPr>
              <a:t>an</a:t>
            </a:r>
            <a:r>
              <a:rPr sz="2100" spc="-175" dirty="0">
                <a:latin typeface="Verdana"/>
                <a:cs typeface="Verdana"/>
              </a:rPr>
              <a:t> </a:t>
            </a:r>
            <a:r>
              <a:rPr sz="2100" spc="-55" dirty="0">
                <a:latin typeface="Verdana"/>
                <a:cs typeface="Verdana"/>
              </a:rPr>
              <a:t>organized</a:t>
            </a:r>
            <a:r>
              <a:rPr sz="2100" spc="-175" dirty="0">
                <a:latin typeface="Verdana"/>
                <a:cs typeface="Verdana"/>
              </a:rPr>
              <a:t> </a:t>
            </a:r>
            <a:r>
              <a:rPr sz="2100" spc="-50" dirty="0">
                <a:latin typeface="Verdana"/>
                <a:cs typeface="Verdana"/>
              </a:rPr>
              <a:t>grid</a:t>
            </a:r>
            <a:r>
              <a:rPr sz="2100" spc="-175" dirty="0">
                <a:latin typeface="Verdana"/>
                <a:cs typeface="Verdana"/>
              </a:rPr>
              <a:t> </a:t>
            </a:r>
            <a:r>
              <a:rPr sz="2100" dirty="0">
                <a:latin typeface="Verdana"/>
                <a:cs typeface="Verdana"/>
              </a:rPr>
              <a:t>of</a:t>
            </a:r>
            <a:r>
              <a:rPr sz="2100" spc="-175" dirty="0">
                <a:latin typeface="Verdana"/>
                <a:cs typeface="Verdana"/>
              </a:rPr>
              <a:t> </a:t>
            </a:r>
            <a:r>
              <a:rPr sz="2100" spc="-30" dirty="0">
                <a:latin typeface="Verdana"/>
                <a:cs typeface="Verdana"/>
              </a:rPr>
              <a:t>scatter</a:t>
            </a:r>
            <a:r>
              <a:rPr sz="2100" spc="-175" dirty="0">
                <a:latin typeface="Verdana"/>
                <a:cs typeface="Verdana"/>
              </a:rPr>
              <a:t> </a:t>
            </a:r>
            <a:r>
              <a:rPr sz="2100" spc="-35" dirty="0">
                <a:latin typeface="Verdana"/>
                <a:cs typeface="Verdana"/>
              </a:rPr>
              <a:t>plots.</a:t>
            </a:r>
            <a:r>
              <a:rPr sz="2100" spc="-175" dirty="0">
                <a:latin typeface="Verdana"/>
                <a:cs typeface="Verdana"/>
              </a:rPr>
              <a:t> </a:t>
            </a:r>
            <a:r>
              <a:rPr sz="2100" spc="-60" dirty="0">
                <a:latin typeface="Verdana"/>
                <a:cs typeface="Verdana"/>
              </a:rPr>
              <a:t>They</a:t>
            </a:r>
            <a:r>
              <a:rPr sz="2100" spc="-175" dirty="0">
                <a:latin typeface="Verdana"/>
                <a:cs typeface="Verdana"/>
              </a:rPr>
              <a:t> </a:t>
            </a:r>
            <a:r>
              <a:rPr sz="2100" spc="-20" dirty="0">
                <a:latin typeface="Verdana"/>
                <a:cs typeface="Verdana"/>
              </a:rPr>
              <a:t>allow</a:t>
            </a:r>
            <a:r>
              <a:rPr sz="2100" spc="-175" dirty="0">
                <a:latin typeface="Verdana"/>
                <a:cs typeface="Verdana"/>
              </a:rPr>
              <a:t> </a:t>
            </a:r>
            <a:r>
              <a:rPr sz="2100" dirty="0">
                <a:latin typeface="Verdana"/>
                <a:cs typeface="Verdana"/>
              </a:rPr>
              <a:t>for</a:t>
            </a:r>
            <a:r>
              <a:rPr sz="2100" spc="-175" dirty="0">
                <a:latin typeface="Verdana"/>
                <a:cs typeface="Verdana"/>
              </a:rPr>
              <a:t> </a:t>
            </a:r>
            <a:r>
              <a:rPr sz="2100" spc="-10" dirty="0">
                <a:latin typeface="Verdana"/>
                <a:cs typeface="Verdana"/>
              </a:rPr>
              <a:t>simultaneous </a:t>
            </a:r>
            <a:r>
              <a:rPr sz="2100" spc="-30" dirty="0">
                <a:latin typeface="Verdana"/>
                <a:cs typeface="Verdana"/>
              </a:rPr>
              <a:t>comparison</a:t>
            </a:r>
            <a:r>
              <a:rPr sz="2100" spc="-170" dirty="0">
                <a:latin typeface="Verdana"/>
                <a:cs typeface="Verdana"/>
              </a:rPr>
              <a:t> </a:t>
            </a:r>
            <a:r>
              <a:rPr sz="2100" dirty="0">
                <a:latin typeface="Verdana"/>
                <a:cs typeface="Verdana"/>
              </a:rPr>
              <a:t>of</a:t>
            </a:r>
            <a:r>
              <a:rPr sz="2100" spc="-170" dirty="0">
                <a:latin typeface="Verdana"/>
                <a:cs typeface="Verdana"/>
              </a:rPr>
              <a:t> </a:t>
            </a:r>
            <a:r>
              <a:rPr sz="2100" spc="-40" dirty="0">
                <a:latin typeface="Verdana"/>
                <a:cs typeface="Verdana"/>
              </a:rPr>
              <a:t>pairs</a:t>
            </a:r>
            <a:r>
              <a:rPr sz="2100" spc="-170" dirty="0">
                <a:latin typeface="Verdana"/>
                <a:cs typeface="Verdana"/>
              </a:rPr>
              <a:t> </a:t>
            </a:r>
            <a:r>
              <a:rPr sz="2100" spc="-35" dirty="0">
                <a:latin typeface="Verdana"/>
                <a:cs typeface="Verdana"/>
              </a:rPr>
              <a:t>and</a:t>
            </a:r>
            <a:r>
              <a:rPr sz="2100" spc="-170" dirty="0">
                <a:latin typeface="Verdana"/>
                <a:cs typeface="Verdana"/>
              </a:rPr>
              <a:t> </a:t>
            </a:r>
            <a:r>
              <a:rPr sz="2100" spc="-50" dirty="0">
                <a:latin typeface="Verdana"/>
                <a:cs typeface="Verdana"/>
              </a:rPr>
              <a:t>visual</a:t>
            </a:r>
            <a:r>
              <a:rPr sz="2100" spc="-170" dirty="0">
                <a:latin typeface="Verdana"/>
                <a:cs typeface="Verdana"/>
              </a:rPr>
              <a:t> </a:t>
            </a:r>
            <a:r>
              <a:rPr sz="2100" spc="-55" dirty="0">
                <a:latin typeface="Verdana"/>
                <a:cs typeface="Verdana"/>
              </a:rPr>
              <a:t>assessment</a:t>
            </a:r>
            <a:r>
              <a:rPr sz="2100" spc="-170" dirty="0">
                <a:latin typeface="Verdana"/>
                <a:cs typeface="Verdana"/>
              </a:rPr>
              <a:t> </a:t>
            </a:r>
            <a:r>
              <a:rPr sz="2100" dirty="0">
                <a:latin typeface="Verdana"/>
                <a:cs typeface="Verdana"/>
              </a:rPr>
              <a:t>of</a:t>
            </a:r>
            <a:r>
              <a:rPr sz="2100" spc="-170" dirty="0">
                <a:latin typeface="Verdana"/>
                <a:cs typeface="Verdana"/>
              </a:rPr>
              <a:t> </a:t>
            </a:r>
            <a:r>
              <a:rPr sz="2100" spc="-40" dirty="0">
                <a:latin typeface="Verdana"/>
                <a:cs typeface="Verdana"/>
              </a:rPr>
              <a:t>correlations.</a:t>
            </a:r>
            <a:r>
              <a:rPr sz="2100" spc="-170" dirty="0">
                <a:latin typeface="Verdana"/>
                <a:cs typeface="Verdana"/>
              </a:rPr>
              <a:t> </a:t>
            </a:r>
            <a:r>
              <a:rPr sz="2100" spc="-90" dirty="0">
                <a:latin typeface="Verdana"/>
                <a:cs typeface="Verdana"/>
              </a:rPr>
              <a:t>It's</a:t>
            </a:r>
            <a:r>
              <a:rPr sz="2100" spc="-170" dirty="0">
                <a:latin typeface="Verdana"/>
                <a:cs typeface="Verdana"/>
              </a:rPr>
              <a:t> </a:t>
            </a:r>
            <a:r>
              <a:rPr sz="2100" spc="-10" dirty="0">
                <a:latin typeface="Verdana"/>
                <a:cs typeface="Verdana"/>
              </a:rPr>
              <a:t>particularly</a:t>
            </a:r>
            <a:r>
              <a:rPr sz="2100" spc="-170" dirty="0">
                <a:latin typeface="Verdana"/>
                <a:cs typeface="Verdana"/>
              </a:rPr>
              <a:t> </a:t>
            </a:r>
            <a:r>
              <a:rPr sz="2100" dirty="0">
                <a:latin typeface="Verdana"/>
                <a:cs typeface="Verdana"/>
              </a:rPr>
              <a:t>helpful</a:t>
            </a:r>
            <a:r>
              <a:rPr sz="2100" spc="-170" dirty="0">
                <a:latin typeface="Verdana"/>
                <a:cs typeface="Verdana"/>
              </a:rPr>
              <a:t> </a:t>
            </a:r>
            <a:r>
              <a:rPr sz="2100" dirty="0">
                <a:latin typeface="Verdana"/>
                <a:cs typeface="Verdana"/>
              </a:rPr>
              <a:t>for</a:t>
            </a:r>
            <a:r>
              <a:rPr sz="2100" spc="-165" dirty="0">
                <a:latin typeface="Verdana"/>
                <a:cs typeface="Verdana"/>
              </a:rPr>
              <a:t> </a:t>
            </a:r>
            <a:r>
              <a:rPr sz="2100" spc="-50" dirty="0">
                <a:latin typeface="Verdana"/>
                <a:cs typeface="Verdana"/>
              </a:rPr>
              <a:t>exploring</a:t>
            </a:r>
            <a:r>
              <a:rPr sz="2100" spc="-170" dirty="0">
                <a:latin typeface="Verdana"/>
                <a:cs typeface="Verdana"/>
              </a:rPr>
              <a:t> </a:t>
            </a:r>
            <a:r>
              <a:rPr sz="2100" dirty="0">
                <a:latin typeface="Verdana"/>
                <a:cs typeface="Verdana"/>
              </a:rPr>
              <a:t>potential</a:t>
            </a:r>
            <a:r>
              <a:rPr sz="2100" spc="-170" dirty="0">
                <a:latin typeface="Verdana"/>
                <a:cs typeface="Verdana"/>
              </a:rPr>
              <a:t> </a:t>
            </a:r>
            <a:r>
              <a:rPr sz="2100" spc="-30" dirty="0">
                <a:latin typeface="Verdana"/>
                <a:cs typeface="Verdana"/>
              </a:rPr>
              <a:t>patterns</a:t>
            </a:r>
            <a:r>
              <a:rPr sz="2100" spc="-170" dirty="0">
                <a:latin typeface="Verdana"/>
                <a:cs typeface="Verdana"/>
              </a:rPr>
              <a:t> </a:t>
            </a:r>
            <a:r>
              <a:rPr sz="2100" spc="-35" dirty="0">
                <a:latin typeface="Verdana"/>
                <a:cs typeface="Verdana"/>
              </a:rPr>
              <a:t>and</a:t>
            </a:r>
            <a:r>
              <a:rPr sz="2100" spc="-170" dirty="0">
                <a:latin typeface="Verdana"/>
                <a:cs typeface="Verdana"/>
              </a:rPr>
              <a:t> </a:t>
            </a:r>
            <a:r>
              <a:rPr sz="2100" spc="-30" dirty="0">
                <a:latin typeface="Verdana"/>
                <a:cs typeface="Verdana"/>
              </a:rPr>
              <a:t>identifying</a:t>
            </a:r>
            <a:r>
              <a:rPr sz="2100" spc="-170" dirty="0">
                <a:latin typeface="Verdana"/>
                <a:cs typeface="Verdana"/>
              </a:rPr>
              <a:t> </a:t>
            </a:r>
            <a:r>
              <a:rPr sz="2100" spc="-10" dirty="0">
                <a:latin typeface="Verdana"/>
                <a:cs typeface="Verdana"/>
              </a:rPr>
              <a:t>interesting </a:t>
            </a:r>
            <a:r>
              <a:rPr sz="2100" spc="-30" dirty="0">
                <a:latin typeface="Verdana"/>
                <a:cs typeface="Verdana"/>
              </a:rPr>
              <a:t>relationships</a:t>
            </a:r>
            <a:r>
              <a:rPr sz="2100" spc="-180" dirty="0">
                <a:latin typeface="Verdana"/>
                <a:cs typeface="Verdana"/>
              </a:rPr>
              <a:t> </a:t>
            </a:r>
            <a:r>
              <a:rPr sz="2100" spc="-30" dirty="0">
                <a:latin typeface="Verdana"/>
                <a:cs typeface="Verdana"/>
              </a:rPr>
              <a:t>that</a:t>
            </a:r>
            <a:r>
              <a:rPr sz="2100" spc="-175" dirty="0">
                <a:latin typeface="Verdana"/>
                <a:cs typeface="Verdana"/>
              </a:rPr>
              <a:t> </a:t>
            </a:r>
            <a:r>
              <a:rPr sz="2100" spc="-70" dirty="0">
                <a:latin typeface="Verdana"/>
                <a:cs typeface="Verdana"/>
              </a:rPr>
              <a:t>might</a:t>
            </a:r>
            <a:r>
              <a:rPr sz="2100" spc="-180" dirty="0">
                <a:latin typeface="Verdana"/>
                <a:cs typeface="Verdana"/>
              </a:rPr>
              <a:t> </a:t>
            </a:r>
            <a:r>
              <a:rPr sz="2100" dirty="0">
                <a:latin typeface="Verdana"/>
                <a:cs typeface="Verdana"/>
              </a:rPr>
              <a:t>not</a:t>
            </a:r>
            <a:r>
              <a:rPr sz="2100" spc="-175" dirty="0">
                <a:latin typeface="Verdana"/>
                <a:cs typeface="Verdana"/>
              </a:rPr>
              <a:t> </a:t>
            </a:r>
            <a:r>
              <a:rPr sz="2100" spc="-20" dirty="0">
                <a:latin typeface="Verdana"/>
                <a:cs typeface="Verdana"/>
              </a:rPr>
              <a:t>be</a:t>
            </a:r>
            <a:r>
              <a:rPr sz="2100" spc="-180" dirty="0">
                <a:latin typeface="Verdana"/>
                <a:cs typeface="Verdana"/>
              </a:rPr>
              <a:t> </a:t>
            </a:r>
            <a:r>
              <a:rPr sz="2100" spc="-30" dirty="0">
                <a:latin typeface="Verdana"/>
                <a:cs typeface="Verdana"/>
              </a:rPr>
              <a:t>apparent</a:t>
            </a:r>
            <a:r>
              <a:rPr sz="2100" spc="-175" dirty="0">
                <a:latin typeface="Verdana"/>
                <a:cs typeface="Verdana"/>
              </a:rPr>
              <a:t> </a:t>
            </a:r>
            <a:r>
              <a:rPr sz="2100" spc="-25" dirty="0">
                <a:latin typeface="Verdana"/>
                <a:cs typeface="Verdana"/>
              </a:rPr>
              <a:t>in</a:t>
            </a:r>
            <a:r>
              <a:rPr sz="2100" spc="-175" dirty="0">
                <a:latin typeface="Verdana"/>
                <a:cs typeface="Verdana"/>
              </a:rPr>
              <a:t> </a:t>
            </a:r>
            <a:r>
              <a:rPr sz="2100" spc="-110" dirty="0">
                <a:latin typeface="Verdana"/>
                <a:cs typeface="Verdana"/>
              </a:rPr>
              <a:t>a</a:t>
            </a:r>
            <a:r>
              <a:rPr sz="2100" spc="-180" dirty="0">
                <a:latin typeface="Verdana"/>
                <a:cs typeface="Verdana"/>
              </a:rPr>
              <a:t> </a:t>
            </a:r>
            <a:r>
              <a:rPr sz="2100" spc="-20" dirty="0">
                <a:latin typeface="Verdana"/>
                <a:cs typeface="Verdana"/>
              </a:rPr>
              <a:t>correlation</a:t>
            </a:r>
            <a:r>
              <a:rPr sz="2100" spc="-175" dirty="0">
                <a:latin typeface="Verdana"/>
                <a:cs typeface="Verdana"/>
              </a:rPr>
              <a:t> </a:t>
            </a:r>
            <a:r>
              <a:rPr sz="2100" spc="-10" dirty="0">
                <a:latin typeface="Verdana"/>
                <a:cs typeface="Verdana"/>
              </a:rPr>
              <a:t>matrix.</a:t>
            </a:r>
            <a:endParaRPr sz="2100" dirty="0">
              <a:latin typeface="Verdana"/>
              <a:cs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00100"/>
            <a:ext cx="17297400" cy="948978"/>
          </a:xfrm>
        </p:spPr>
        <p:txBody>
          <a:bodyPr/>
          <a:lstStyle/>
          <a:p>
            <a:pPr marL="0" indent="0" algn="ctr">
              <a:lnSpc>
                <a:spcPts val="7388"/>
              </a:lnSpc>
            </a:pPr>
            <a:r>
              <a:rPr lang="en-US" sz="6600" dirty="0">
                <a:solidFill>
                  <a:srgbClr val="F2F0F4"/>
                </a:solidFill>
                <a:latin typeface="Montserrat" pitchFamily="34" charset="0"/>
                <a:ea typeface="Montserrat" pitchFamily="34" charset="-122"/>
                <a:cs typeface="Montserrat" pitchFamily="34" charset="-120"/>
              </a:rPr>
              <a:t>Feature Engineering </a:t>
            </a:r>
            <a:r>
              <a:rPr lang="en-US" sz="6600" dirty="0" smtClean="0">
                <a:solidFill>
                  <a:srgbClr val="F2F0F4"/>
                </a:solidFill>
                <a:latin typeface="Montserrat" pitchFamily="34" charset="0"/>
                <a:ea typeface="Montserrat" pitchFamily="34" charset="-122"/>
                <a:cs typeface="Montserrat" pitchFamily="34" charset="-120"/>
              </a:rPr>
              <a:t>and Data </a:t>
            </a:r>
            <a:r>
              <a:rPr lang="en-US" sz="6600" dirty="0">
                <a:solidFill>
                  <a:srgbClr val="F2F0F4"/>
                </a:solidFill>
                <a:latin typeface="Montserrat" pitchFamily="34" charset="0"/>
                <a:ea typeface="Montserrat" pitchFamily="34" charset="-122"/>
                <a:cs typeface="Montserrat" pitchFamily="34" charset="-120"/>
              </a:rPr>
              <a:t>Preprocessing</a:t>
            </a:r>
            <a:endParaRPr lang="en-US" sz="6600" dirty="0"/>
          </a:p>
        </p:txBody>
      </p:sp>
      <p:sp>
        <p:nvSpPr>
          <p:cNvPr id="4" name="TextBox 3"/>
          <p:cNvSpPr txBox="1"/>
          <p:nvPr/>
        </p:nvSpPr>
        <p:spPr>
          <a:xfrm>
            <a:off x="3429000" y="2781300"/>
            <a:ext cx="10363200" cy="6124754"/>
          </a:xfrm>
          <a:prstGeom prst="rect">
            <a:avLst/>
          </a:prstGeom>
          <a:noFill/>
        </p:spPr>
        <p:txBody>
          <a:bodyPr wrap="square" rtlCol="0">
            <a:spAutoFit/>
          </a:bodyPr>
          <a:lstStyle/>
          <a:p>
            <a:r>
              <a:rPr lang="en-US" sz="2800" dirty="0">
                <a:solidFill>
                  <a:schemeClr val="bg1"/>
                </a:solidFill>
              </a:rPr>
              <a:t>F</a:t>
            </a:r>
            <a:r>
              <a:rPr lang="en-US" sz="2800" dirty="0" smtClean="0">
                <a:solidFill>
                  <a:schemeClr val="bg1"/>
                </a:solidFill>
              </a:rPr>
              <a:t>eature engineering and data preprocessing are crucial steps to prepare data for training machine learning models. </a:t>
            </a:r>
          </a:p>
          <a:p>
            <a:endParaRPr lang="en-US" sz="2800" dirty="0" smtClean="0">
              <a:solidFill>
                <a:schemeClr val="bg1"/>
              </a:solidFill>
            </a:endParaRPr>
          </a:p>
          <a:p>
            <a:r>
              <a:rPr lang="en-US" sz="2800" dirty="0" smtClean="0">
                <a:solidFill>
                  <a:schemeClr val="bg1"/>
                </a:solidFill>
              </a:rPr>
              <a:t>1. Feature Engineering: AIML involves designing and creating relevant features from raw data that can improve the performance of machine learning algorithms. This could include transforming variables, creating new features, or selecting the most important ones.</a:t>
            </a:r>
          </a:p>
          <a:p>
            <a:endParaRPr lang="en-US" sz="2800" dirty="0" smtClean="0">
              <a:solidFill>
                <a:schemeClr val="bg1"/>
              </a:solidFill>
            </a:endParaRPr>
          </a:p>
          <a:p>
            <a:r>
              <a:rPr lang="en-US" sz="2800" dirty="0" smtClean="0">
                <a:solidFill>
                  <a:schemeClr val="bg1"/>
                </a:solidFill>
              </a:rPr>
              <a:t>2. Data Preprocessing: Data preprocessing in AIML involves cleaning and transforming raw data into a format suitable for machine learning algorithms. This may include handling missing values, normalizing or scaling features, encoding categorical variables, and splitting data into training and testing sets.</a:t>
            </a:r>
            <a:endParaRPr lang="en-IN" sz="2800" dirty="0">
              <a:solidFill>
                <a:schemeClr val="bg1"/>
              </a:solidFill>
            </a:endParaRPr>
          </a:p>
        </p:txBody>
      </p:sp>
    </p:spTree>
    <p:extLst>
      <p:ext uri="{BB962C8B-B14F-4D97-AF65-F5344CB8AC3E}">
        <p14:creationId xmlns:p14="http://schemas.microsoft.com/office/powerpoint/2010/main" val="2652732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Handling missing values</a:t>
            </a:r>
            <a:endParaRPr lang="en-IN" dirty="0"/>
          </a:p>
        </p:txBody>
      </p:sp>
      <p:sp>
        <p:nvSpPr>
          <p:cNvPr id="4" name="TextBox 3"/>
          <p:cNvSpPr txBox="1"/>
          <p:nvPr/>
        </p:nvSpPr>
        <p:spPr>
          <a:xfrm>
            <a:off x="4114800" y="1485900"/>
            <a:ext cx="9448800" cy="1569660"/>
          </a:xfrm>
          <a:prstGeom prst="rect">
            <a:avLst/>
          </a:prstGeom>
          <a:noFill/>
        </p:spPr>
        <p:txBody>
          <a:bodyPr wrap="square" rtlCol="0">
            <a:spAutoFit/>
          </a:bodyPr>
          <a:lstStyle/>
          <a:p>
            <a:r>
              <a:rPr lang="en-US" sz="2400" dirty="0" smtClean="0">
                <a:solidFill>
                  <a:schemeClr val="bg1"/>
                </a:solidFill>
              </a:rPr>
              <a:t/>
            </a:r>
            <a:br>
              <a:rPr lang="en-US" sz="2400" dirty="0" smtClean="0">
                <a:solidFill>
                  <a:schemeClr val="bg1"/>
                </a:solidFill>
              </a:rPr>
            </a:br>
            <a:r>
              <a:rPr lang="en-US" sz="2400" dirty="0">
                <a:solidFill>
                  <a:schemeClr val="bg1"/>
                </a:solidFill>
              </a:rPr>
              <a:t>Handling missing values in AIML involves strategies to deal with data points that are incomplete or unavailable</a:t>
            </a:r>
            <a:r>
              <a:rPr lang="en-US" sz="2400" dirty="0" smtClean="0">
                <a:solidFill>
                  <a:schemeClr val="bg1"/>
                </a:solidFill>
              </a:rPr>
              <a:t>. There is no missing values in our dataset.</a:t>
            </a:r>
          </a:p>
        </p:txBody>
      </p:sp>
      <p:pic>
        <p:nvPicPr>
          <p:cNvPr id="5" name="Picture 4"/>
          <p:cNvPicPr>
            <a:picLocks noChangeAspect="1"/>
          </p:cNvPicPr>
          <p:nvPr/>
        </p:nvPicPr>
        <p:blipFill>
          <a:blip r:embed="rId2"/>
          <a:stretch>
            <a:fillRect/>
          </a:stretch>
        </p:blipFill>
        <p:spPr>
          <a:xfrm>
            <a:off x="5334000" y="3619500"/>
            <a:ext cx="6077798" cy="6363588"/>
          </a:xfrm>
          <a:prstGeom prst="rect">
            <a:avLst/>
          </a:prstGeom>
        </p:spPr>
      </p:pic>
    </p:spTree>
    <p:extLst>
      <p:ext uri="{BB962C8B-B14F-4D97-AF65-F5344CB8AC3E}">
        <p14:creationId xmlns:p14="http://schemas.microsoft.com/office/powerpoint/2010/main" val="4176133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Handling outliers</a:t>
            </a:r>
            <a:endParaRPr lang="en-IN" dirty="0"/>
          </a:p>
        </p:txBody>
      </p:sp>
      <p:sp>
        <p:nvSpPr>
          <p:cNvPr id="3" name="TextBox 2"/>
          <p:cNvSpPr txBox="1"/>
          <p:nvPr/>
        </p:nvSpPr>
        <p:spPr>
          <a:xfrm>
            <a:off x="4343400" y="2019300"/>
            <a:ext cx="8534400" cy="1569660"/>
          </a:xfrm>
          <a:prstGeom prst="rect">
            <a:avLst/>
          </a:prstGeom>
          <a:noFill/>
        </p:spPr>
        <p:txBody>
          <a:bodyPr wrap="square" rtlCol="0">
            <a:spAutoFit/>
          </a:bodyPr>
          <a:lstStyle/>
          <a:p>
            <a:r>
              <a:rPr lang="en-US" sz="2400" dirty="0">
                <a:solidFill>
                  <a:schemeClr val="bg1"/>
                </a:solidFill>
              </a:rPr>
              <a:t>In AIML, managing outliers is crucial for improving the robustness and accuracy of machine learning </a:t>
            </a:r>
            <a:r>
              <a:rPr lang="en-US" sz="2400" dirty="0" smtClean="0">
                <a:solidFill>
                  <a:schemeClr val="bg1"/>
                </a:solidFill>
              </a:rPr>
              <a:t>models we have use box plot to </a:t>
            </a:r>
            <a:r>
              <a:rPr lang="en-US" sz="2400" dirty="0" err="1" smtClean="0">
                <a:solidFill>
                  <a:schemeClr val="bg1"/>
                </a:solidFill>
              </a:rPr>
              <a:t>visualise</a:t>
            </a:r>
            <a:r>
              <a:rPr lang="en-US" sz="2400" dirty="0" smtClean="0">
                <a:solidFill>
                  <a:schemeClr val="bg1"/>
                </a:solidFill>
              </a:rPr>
              <a:t> it and inter quartile range to remove it.</a:t>
            </a:r>
            <a:endParaRPr lang="en-IN" sz="2400" dirty="0">
              <a:solidFill>
                <a:schemeClr val="bg1"/>
              </a:solidFill>
            </a:endParaRPr>
          </a:p>
        </p:txBody>
      </p:sp>
      <p:pic>
        <p:nvPicPr>
          <p:cNvPr id="4" name="Picture 3"/>
          <p:cNvPicPr>
            <a:picLocks noChangeAspect="1"/>
          </p:cNvPicPr>
          <p:nvPr/>
        </p:nvPicPr>
        <p:blipFill>
          <a:blip r:embed="rId2"/>
          <a:stretch>
            <a:fillRect/>
          </a:stretch>
        </p:blipFill>
        <p:spPr>
          <a:xfrm>
            <a:off x="4313830" y="3771900"/>
            <a:ext cx="7210425" cy="5905500"/>
          </a:xfrm>
          <a:prstGeom prst="rect">
            <a:avLst/>
          </a:prstGeom>
        </p:spPr>
      </p:pic>
    </p:spTree>
    <p:extLst>
      <p:ext uri="{BB962C8B-B14F-4D97-AF65-F5344CB8AC3E}">
        <p14:creationId xmlns:p14="http://schemas.microsoft.com/office/powerpoint/2010/main" val="1285126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Cont.</a:t>
            </a:r>
            <a:endParaRPr lang="en-IN" dirty="0"/>
          </a:p>
        </p:txBody>
      </p:sp>
      <p:pic>
        <p:nvPicPr>
          <p:cNvPr id="3" name="Picture 2"/>
          <p:cNvPicPr>
            <a:picLocks noChangeAspect="1"/>
          </p:cNvPicPr>
          <p:nvPr/>
        </p:nvPicPr>
        <p:blipFill>
          <a:blip r:embed="rId2"/>
          <a:stretch>
            <a:fillRect/>
          </a:stretch>
        </p:blipFill>
        <p:spPr>
          <a:xfrm>
            <a:off x="914401" y="1562101"/>
            <a:ext cx="6705600" cy="4044754"/>
          </a:xfrm>
          <a:prstGeom prst="rect">
            <a:avLst/>
          </a:prstGeom>
        </p:spPr>
      </p:pic>
      <p:pic>
        <p:nvPicPr>
          <p:cNvPr id="4" name="Picture 3"/>
          <p:cNvPicPr>
            <a:picLocks noChangeAspect="1"/>
          </p:cNvPicPr>
          <p:nvPr/>
        </p:nvPicPr>
        <p:blipFill>
          <a:blip r:embed="rId3"/>
          <a:stretch>
            <a:fillRect/>
          </a:stretch>
        </p:blipFill>
        <p:spPr>
          <a:xfrm>
            <a:off x="8534400" y="1714500"/>
            <a:ext cx="3829050" cy="3276600"/>
          </a:xfrm>
          <a:prstGeom prst="rect">
            <a:avLst/>
          </a:prstGeom>
        </p:spPr>
      </p:pic>
      <p:pic>
        <p:nvPicPr>
          <p:cNvPr id="5" name="Picture 4"/>
          <p:cNvPicPr>
            <a:picLocks noChangeAspect="1"/>
          </p:cNvPicPr>
          <p:nvPr/>
        </p:nvPicPr>
        <p:blipFill>
          <a:blip r:embed="rId4"/>
          <a:stretch>
            <a:fillRect/>
          </a:stretch>
        </p:blipFill>
        <p:spPr>
          <a:xfrm>
            <a:off x="925774" y="6057900"/>
            <a:ext cx="5657850" cy="3519026"/>
          </a:xfrm>
          <a:prstGeom prst="rect">
            <a:avLst/>
          </a:prstGeom>
        </p:spPr>
      </p:pic>
      <p:pic>
        <p:nvPicPr>
          <p:cNvPr id="6" name="Picture 5"/>
          <p:cNvPicPr>
            <a:picLocks noChangeAspect="1"/>
          </p:cNvPicPr>
          <p:nvPr/>
        </p:nvPicPr>
        <p:blipFill>
          <a:blip r:embed="rId5"/>
          <a:stretch>
            <a:fillRect/>
          </a:stretch>
        </p:blipFill>
        <p:spPr>
          <a:xfrm>
            <a:off x="8130520" y="5606855"/>
            <a:ext cx="4636809" cy="4110038"/>
          </a:xfrm>
          <a:prstGeom prst="rect">
            <a:avLst/>
          </a:prstGeom>
        </p:spPr>
      </p:pic>
    </p:spTree>
    <p:extLst>
      <p:ext uri="{BB962C8B-B14F-4D97-AF65-F5344CB8AC3E}">
        <p14:creationId xmlns:p14="http://schemas.microsoft.com/office/powerpoint/2010/main" val="1656467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Categorical Encoding</a:t>
            </a:r>
            <a:endParaRPr lang="en-IN" dirty="0"/>
          </a:p>
        </p:txBody>
      </p:sp>
      <p:sp>
        <p:nvSpPr>
          <p:cNvPr id="3" name="Rectangle 2"/>
          <p:cNvSpPr/>
          <p:nvPr/>
        </p:nvSpPr>
        <p:spPr>
          <a:xfrm>
            <a:off x="2971800" y="2171700"/>
            <a:ext cx="10744200" cy="6001643"/>
          </a:xfrm>
          <a:prstGeom prst="rect">
            <a:avLst/>
          </a:prstGeom>
        </p:spPr>
        <p:txBody>
          <a:bodyPr wrap="square">
            <a:spAutoFit/>
          </a:bodyPr>
          <a:lstStyle/>
          <a:p>
            <a:pPr algn="l"/>
            <a:r>
              <a:rPr lang="en-US" sz="2400" b="0" i="0" dirty="0" smtClean="0">
                <a:solidFill>
                  <a:srgbClr val="ECECEC"/>
                </a:solidFill>
                <a:effectLst/>
                <a:latin typeface="Söhne"/>
              </a:rPr>
              <a:t>Categorical encoding is a crucial step in preparing categorical data for machine learning algorithms in AIML ,here we convert categorical coloumn to numerical coloumn. Here are some common techniques:</a:t>
            </a:r>
          </a:p>
          <a:p>
            <a:pPr algn="l"/>
            <a:endParaRPr lang="en-US" sz="2400" b="0" i="0" dirty="0" smtClean="0">
              <a:solidFill>
                <a:srgbClr val="ECECEC"/>
              </a:solidFill>
              <a:effectLst/>
              <a:latin typeface="Söhne"/>
            </a:endParaRPr>
          </a:p>
          <a:p>
            <a:pPr algn="l">
              <a:buFont typeface="+mj-lt"/>
              <a:buAutoNum type="arabicPeriod"/>
            </a:pPr>
            <a:r>
              <a:rPr lang="en-US" sz="2400" b="1" i="0" dirty="0" smtClean="0">
                <a:solidFill>
                  <a:srgbClr val="ECECEC"/>
                </a:solidFill>
                <a:effectLst/>
                <a:latin typeface="Söhne"/>
              </a:rPr>
              <a:t>One-Hot Encoding</a:t>
            </a:r>
            <a:r>
              <a:rPr lang="en-US" sz="2400" b="0" i="0" dirty="0" smtClean="0">
                <a:solidFill>
                  <a:srgbClr val="ECECEC"/>
                </a:solidFill>
                <a:effectLst/>
                <a:latin typeface="Söhne"/>
              </a:rPr>
              <a:t>: Convert each categorical variable into a binary vector where each category is represented by a binary feature. This creates a sparse matrix where each category is represented by a column, and only one column in each row is active (1) indicating the presence of that category.</a:t>
            </a:r>
          </a:p>
          <a:p>
            <a:pPr algn="l">
              <a:buFont typeface="+mj-lt"/>
              <a:buAutoNum type="arabicPeriod"/>
            </a:pPr>
            <a:endParaRPr lang="en-US" sz="2400" b="0" i="0" dirty="0" smtClean="0">
              <a:solidFill>
                <a:srgbClr val="ECECEC"/>
              </a:solidFill>
              <a:effectLst/>
              <a:latin typeface="Söhne"/>
            </a:endParaRPr>
          </a:p>
          <a:p>
            <a:pPr algn="l">
              <a:buFont typeface="+mj-lt"/>
              <a:buAutoNum type="arabicPeriod"/>
            </a:pPr>
            <a:r>
              <a:rPr lang="en-US" sz="2400" b="1" i="0" dirty="0" smtClean="0">
                <a:solidFill>
                  <a:srgbClr val="ECECEC"/>
                </a:solidFill>
                <a:effectLst/>
                <a:latin typeface="Söhne"/>
              </a:rPr>
              <a:t>Label Encoding</a:t>
            </a:r>
            <a:r>
              <a:rPr lang="en-US" sz="2400" b="0" i="0" dirty="0" smtClean="0">
                <a:solidFill>
                  <a:srgbClr val="ECECEC"/>
                </a:solidFill>
                <a:effectLst/>
                <a:latin typeface="Söhne"/>
              </a:rPr>
              <a:t>: Encode categorical variables as integer labels. Each unique category is assigned a unique integer value. This approach is suitable for ordinal categorical variables where the order matters.</a:t>
            </a:r>
          </a:p>
          <a:p>
            <a:pPr algn="l">
              <a:buFont typeface="+mj-lt"/>
              <a:buAutoNum type="arabicPeriod"/>
            </a:pPr>
            <a:endParaRPr lang="en-US" sz="2400" b="0" i="0" dirty="0" smtClean="0">
              <a:solidFill>
                <a:srgbClr val="ECECEC"/>
              </a:solidFill>
              <a:effectLst/>
              <a:latin typeface="Söhne"/>
            </a:endParaRPr>
          </a:p>
          <a:p>
            <a:pPr algn="l">
              <a:buFont typeface="+mj-lt"/>
              <a:buAutoNum type="arabicPeriod"/>
            </a:pPr>
            <a:r>
              <a:rPr lang="en-US" sz="2400" b="1" i="0" dirty="0" smtClean="0">
                <a:solidFill>
                  <a:srgbClr val="ECECEC"/>
                </a:solidFill>
                <a:effectLst/>
                <a:latin typeface="Söhne"/>
              </a:rPr>
              <a:t> Ordinal Encoding</a:t>
            </a:r>
            <a:r>
              <a:rPr lang="en-US" sz="2400" b="0" i="0" dirty="0" smtClean="0">
                <a:solidFill>
                  <a:srgbClr val="ECECEC"/>
                </a:solidFill>
                <a:effectLst/>
                <a:latin typeface="Söhne"/>
              </a:rPr>
              <a:t>: Similar to label encoding, but with a predefined order of categories. This is useful when the categorical variable has an inherent order or hierarchy.</a:t>
            </a:r>
            <a:endParaRPr lang="en-US" sz="2400" b="0" i="0" dirty="0">
              <a:solidFill>
                <a:srgbClr val="ECECEC"/>
              </a:solidFill>
              <a:effectLst/>
              <a:latin typeface="Söhne"/>
            </a:endParaRPr>
          </a:p>
        </p:txBody>
      </p:sp>
    </p:spTree>
    <p:extLst>
      <p:ext uri="{BB962C8B-B14F-4D97-AF65-F5344CB8AC3E}">
        <p14:creationId xmlns:p14="http://schemas.microsoft.com/office/powerpoint/2010/main" val="2052868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smtClean="0"/>
              <a:t>   Cont</a:t>
            </a:r>
            <a:r>
              <a:rPr lang="en-US" dirty="0" smtClean="0"/>
              <a:t>.</a:t>
            </a:r>
            <a:endParaRPr lang="en-IN" dirty="0"/>
          </a:p>
        </p:txBody>
      </p:sp>
      <p:pic>
        <p:nvPicPr>
          <p:cNvPr id="3" name="Picture 2"/>
          <p:cNvPicPr>
            <a:picLocks noChangeAspect="1"/>
          </p:cNvPicPr>
          <p:nvPr/>
        </p:nvPicPr>
        <p:blipFill>
          <a:blip r:embed="rId2"/>
          <a:stretch>
            <a:fillRect/>
          </a:stretch>
        </p:blipFill>
        <p:spPr>
          <a:xfrm>
            <a:off x="3429000" y="2019300"/>
            <a:ext cx="10183646" cy="6477000"/>
          </a:xfrm>
          <a:prstGeom prst="rect">
            <a:avLst/>
          </a:prstGeom>
        </p:spPr>
      </p:pic>
    </p:spTree>
    <p:extLst>
      <p:ext uri="{BB962C8B-B14F-4D97-AF65-F5344CB8AC3E}">
        <p14:creationId xmlns:p14="http://schemas.microsoft.com/office/powerpoint/2010/main" val="2294651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4085" y="258529"/>
            <a:ext cx="11720194" cy="2154436"/>
          </a:xfrm>
        </p:spPr>
        <p:txBody>
          <a:bodyPr/>
          <a:lstStyle/>
          <a:p>
            <a:r>
              <a:rPr lang="en-US" dirty="0" smtClean="0"/>
              <a:t>4. Feature </a:t>
            </a:r>
            <a:r>
              <a:rPr lang="en-US" dirty="0" err="1" smtClean="0"/>
              <a:t>Manupulation</a:t>
            </a:r>
            <a:r>
              <a:rPr lang="en-US" dirty="0" smtClean="0"/>
              <a:t> and Selection</a:t>
            </a:r>
            <a:endParaRPr lang="en-IN" dirty="0"/>
          </a:p>
        </p:txBody>
      </p:sp>
      <p:sp>
        <p:nvSpPr>
          <p:cNvPr id="3" name="Rectangle 2"/>
          <p:cNvSpPr/>
          <p:nvPr/>
        </p:nvSpPr>
        <p:spPr>
          <a:xfrm>
            <a:off x="4572000" y="2857500"/>
            <a:ext cx="9144000" cy="4893647"/>
          </a:xfrm>
          <a:prstGeom prst="rect">
            <a:avLst/>
          </a:prstGeom>
        </p:spPr>
        <p:txBody>
          <a:bodyPr>
            <a:spAutoFit/>
          </a:bodyPr>
          <a:lstStyle/>
          <a:p>
            <a:r>
              <a:rPr lang="en-US" sz="2400" dirty="0" smtClean="0"/>
              <a:t/>
            </a:r>
            <a:br>
              <a:rPr lang="en-US" sz="2400" dirty="0" smtClean="0"/>
            </a:br>
            <a:r>
              <a:rPr lang="en-US" sz="2400" b="0" i="0" dirty="0" smtClean="0">
                <a:solidFill>
                  <a:srgbClr val="ECECEC"/>
                </a:solidFill>
                <a:effectLst/>
                <a:latin typeface="Söhne"/>
              </a:rPr>
              <a:t>In AIML, feature manipulation and selection are essential for optimizing model performance and reducing dimensionality .</a:t>
            </a:r>
          </a:p>
          <a:p>
            <a:pPr marL="457200" indent="-457200">
              <a:buFont typeface="+mj-lt"/>
              <a:buAutoNum type="alphaLcParenR"/>
            </a:pPr>
            <a:endParaRPr lang="en-US" sz="2400" dirty="0">
              <a:solidFill>
                <a:srgbClr val="ECECEC"/>
              </a:solidFill>
              <a:latin typeface="Söhne"/>
            </a:endParaRPr>
          </a:p>
          <a:p>
            <a:pPr marL="457200" indent="-457200">
              <a:buFont typeface="+mj-lt"/>
              <a:buAutoNum type="alphaLcParenR"/>
            </a:pPr>
            <a:r>
              <a:rPr lang="en-US" sz="2400" dirty="0" smtClean="0">
                <a:solidFill>
                  <a:srgbClr val="ECECEC"/>
                </a:solidFill>
                <a:latin typeface="Söhne"/>
              </a:rPr>
              <a:t>Feature </a:t>
            </a:r>
            <a:r>
              <a:rPr lang="en-US" sz="2400" dirty="0" err="1" smtClean="0">
                <a:solidFill>
                  <a:srgbClr val="ECECEC"/>
                </a:solidFill>
                <a:latin typeface="Söhne"/>
              </a:rPr>
              <a:t>manupulation</a:t>
            </a:r>
            <a:r>
              <a:rPr lang="en-US" sz="2400" dirty="0" smtClean="0">
                <a:solidFill>
                  <a:srgbClr val="ECECEC"/>
                </a:solidFill>
                <a:latin typeface="Söhne"/>
              </a:rPr>
              <a:t> and new features</a:t>
            </a:r>
          </a:p>
          <a:p>
            <a:pPr marL="457200" indent="-457200">
              <a:buFont typeface="+mj-lt"/>
              <a:buAutoNum type="alphaLcParenR"/>
            </a:pPr>
            <a:endParaRPr lang="en-US" sz="2400" dirty="0">
              <a:solidFill>
                <a:srgbClr val="ECECEC"/>
              </a:solidFill>
              <a:latin typeface="Söhne"/>
            </a:endParaRPr>
          </a:p>
          <a:p>
            <a:pPr marL="457200" indent="-457200">
              <a:buFont typeface="+mj-lt"/>
              <a:buAutoNum type="alphaLcParenR"/>
            </a:pPr>
            <a:r>
              <a:rPr lang="en-US" sz="2400" dirty="0" smtClean="0">
                <a:solidFill>
                  <a:srgbClr val="ECECEC"/>
                </a:solidFill>
                <a:latin typeface="Söhne"/>
              </a:rPr>
              <a:t>Feature selection</a:t>
            </a:r>
          </a:p>
          <a:p>
            <a:pPr marL="457200" indent="-457200">
              <a:buFont typeface="+mj-lt"/>
              <a:buAutoNum type="alphaLcParenR"/>
            </a:pPr>
            <a:endParaRPr lang="en-US" sz="2400" dirty="0">
              <a:solidFill>
                <a:srgbClr val="ECECEC"/>
              </a:solidFill>
              <a:latin typeface="Söhne"/>
            </a:endParaRPr>
          </a:p>
          <a:p>
            <a:pPr marL="457200" indent="-457200">
              <a:buFont typeface="+mj-lt"/>
              <a:buAutoNum type="alphaLcParenR"/>
            </a:pPr>
            <a:r>
              <a:rPr lang="en-US" sz="2400" dirty="0" smtClean="0">
                <a:solidFill>
                  <a:srgbClr val="ECECEC"/>
                </a:solidFill>
                <a:latin typeface="Söhne"/>
              </a:rPr>
              <a:t>Data Transformation</a:t>
            </a:r>
          </a:p>
          <a:p>
            <a:pPr marL="457200" indent="-457200">
              <a:buFont typeface="+mj-lt"/>
              <a:buAutoNum type="alphaLcParenR"/>
            </a:pPr>
            <a:endParaRPr lang="en-US" sz="2400" dirty="0">
              <a:solidFill>
                <a:srgbClr val="ECECEC"/>
              </a:solidFill>
              <a:latin typeface="Söhne"/>
            </a:endParaRPr>
          </a:p>
          <a:p>
            <a:pPr marL="457200" indent="-457200">
              <a:buFont typeface="+mj-lt"/>
              <a:buAutoNum type="alphaLcParenR"/>
            </a:pPr>
            <a:r>
              <a:rPr lang="en-US" sz="2400" dirty="0" smtClean="0">
                <a:solidFill>
                  <a:srgbClr val="ECECEC"/>
                </a:solidFill>
                <a:latin typeface="Söhne"/>
              </a:rPr>
              <a:t>Scaling </a:t>
            </a:r>
          </a:p>
          <a:p>
            <a:pPr marL="457200" indent="-457200">
              <a:buFont typeface="+mj-lt"/>
              <a:buAutoNum type="alphaLcParenR"/>
            </a:pPr>
            <a:endParaRPr lang="en-US" sz="2400" dirty="0">
              <a:solidFill>
                <a:srgbClr val="ECECEC"/>
              </a:solidFill>
              <a:latin typeface="Söhne"/>
            </a:endParaRPr>
          </a:p>
          <a:p>
            <a:pPr marL="457200" indent="-457200">
              <a:buFont typeface="+mj-lt"/>
              <a:buAutoNum type="alphaLcParenR"/>
            </a:pPr>
            <a:r>
              <a:rPr lang="en-US" sz="2400" dirty="0" smtClean="0">
                <a:solidFill>
                  <a:srgbClr val="ECECEC"/>
                </a:solidFill>
                <a:latin typeface="Söhne"/>
              </a:rPr>
              <a:t>Data Splitting</a:t>
            </a:r>
            <a:endParaRPr lang="en-IN" sz="2400" dirty="0"/>
          </a:p>
        </p:txBody>
      </p:sp>
    </p:spTree>
    <p:extLst>
      <p:ext uri="{BB962C8B-B14F-4D97-AF65-F5344CB8AC3E}">
        <p14:creationId xmlns:p14="http://schemas.microsoft.com/office/powerpoint/2010/main" val="3228040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76800" y="5143500"/>
            <a:ext cx="5334000" cy="646331"/>
          </a:xfrm>
          <a:prstGeom prst="rect">
            <a:avLst/>
          </a:prstGeom>
          <a:noFill/>
        </p:spPr>
        <p:txBody>
          <a:bodyPr wrap="square" rtlCol="0">
            <a:spAutoFit/>
          </a:bodyPr>
          <a:lstStyle/>
          <a:p>
            <a:endParaRPr lang="en-US" dirty="0" smtClean="0"/>
          </a:p>
          <a:p>
            <a:endParaRPr lang="en-US" dirty="0"/>
          </a:p>
        </p:txBody>
      </p:sp>
      <p:sp>
        <p:nvSpPr>
          <p:cNvPr id="3" name="TextBox 2"/>
          <p:cNvSpPr txBox="1"/>
          <p:nvPr/>
        </p:nvSpPr>
        <p:spPr>
          <a:xfrm>
            <a:off x="4953000" y="3924300"/>
            <a:ext cx="3429000" cy="646331"/>
          </a:xfrm>
          <a:prstGeom prst="rect">
            <a:avLst/>
          </a:prstGeom>
          <a:noFill/>
        </p:spPr>
        <p:txBody>
          <a:bodyPr wrap="square" rtlCol="0">
            <a:spAutoFit/>
          </a:bodyPr>
          <a:lstStyle/>
          <a:p>
            <a:endParaRPr lang="en-US" dirty="0" smtClean="0"/>
          </a:p>
          <a:p>
            <a:endParaRPr lang="en-US" dirty="0"/>
          </a:p>
        </p:txBody>
      </p:sp>
      <p:sp>
        <p:nvSpPr>
          <p:cNvPr id="5" name="TextBox 4"/>
          <p:cNvSpPr txBox="1"/>
          <p:nvPr/>
        </p:nvSpPr>
        <p:spPr>
          <a:xfrm>
            <a:off x="4876800" y="4457701"/>
            <a:ext cx="4419600" cy="3806250"/>
          </a:xfrm>
          <a:prstGeom prst="rect">
            <a:avLst/>
          </a:prstGeom>
          <a:noFill/>
        </p:spPr>
        <p:txBody>
          <a:bodyPr wrap="square" rtlCol="0">
            <a:spAutoFit/>
          </a:bodyPr>
          <a:lstStyle/>
          <a:p>
            <a:r>
              <a:rPr lang="en-US" dirty="0" smtClean="0">
                <a:solidFill>
                  <a:schemeClr val="bg1"/>
                </a:solidFill>
              </a:rPr>
              <a:t>Feature manipulation </a:t>
            </a:r>
          </a:p>
          <a:p>
            <a:endParaRPr lang="en-US" dirty="0">
              <a:solidFill>
                <a:schemeClr val="bg1"/>
              </a:solidFill>
            </a:endParaRPr>
          </a:p>
          <a:p>
            <a:r>
              <a:rPr lang="en-US" dirty="0" smtClean="0">
                <a:solidFill>
                  <a:schemeClr val="bg1"/>
                </a:solidFill>
              </a:rPr>
              <a:t>Handling outliers</a:t>
            </a:r>
          </a:p>
          <a:p>
            <a:endParaRPr lang="en-US" dirty="0">
              <a:solidFill>
                <a:schemeClr val="bg1"/>
              </a:solidFill>
            </a:endParaRPr>
          </a:p>
          <a:p>
            <a:r>
              <a:rPr lang="en-US" dirty="0" smtClean="0">
                <a:solidFill>
                  <a:schemeClr val="bg1"/>
                </a:solidFill>
              </a:rPr>
              <a:t>Categorical Encoding</a:t>
            </a:r>
          </a:p>
          <a:p>
            <a:endParaRPr lang="en-US" dirty="0">
              <a:solidFill>
                <a:schemeClr val="bg1"/>
              </a:solidFill>
            </a:endParaRPr>
          </a:p>
          <a:p>
            <a:r>
              <a:rPr lang="en-US" dirty="0" smtClean="0">
                <a:solidFill>
                  <a:schemeClr val="bg1"/>
                </a:solidFill>
              </a:rPr>
              <a:t>ML models</a:t>
            </a:r>
          </a:p>
          <a:p>
            <a:endParaRPr lang="en-US" dirty="0">
              <a:solidFill>
                <a:schemeClr val="bg1"/>
              </a:solidFill>
            </a:endParaRPr>
          </a:p>
          <a:p>
            <a:r>
              <a:rPr lang="en-US" dirty="0" smtClean="0">
                <a:solidFill>
                  <a:schemeClr val="bg1"/>
                </a:solidFill>
              </a:rPr>
              <a:t>Linear Regression</a:t>
            </a:r>
          </a:p>
          <a:p>
            <a:endParaRPr lang="en-US" dirty="0">
              <a:solidFill>
                <a:schemeClr val="bg1"/>
              </a:solidFill>
            </a:endParaRPr>
          </a:p>
          <a:p>
            <a:r>
              <a:rPr lang="en-US" dirty="0" smtClean="0">
                <a:solidFill>
                  <a:schemeClr val="bg1"/>
                </a:solidFill>
              </a:rPr>
              <a:t>Decision tree</a:t>
            </a:r>
          </a:p>
          <a:p>
            <a:endParaRPr lang="en-US" dirty="0">
              <a:solidFill>
                <a:schemeClr val="bg1"/>
              </a:solidFill>
            </a:endParaRPr>
          </a:p>
          <a:p>
            <a:r>
              <a:rPr lang="en-US" dirty="0" smtClean="0">
                <a:solidFill>
                  <a:schemeClr val="bg1"/>
                </a:solidFill>
              </a:rPr>
              <a:t>SVM </a:t>
            </a:r>
            <a:endParaRPr lang="en-IN" dirty="0">
              <a:solidFill>
                <a:schemeClr val="bg1"/>
              </a:solidFill>
            </a:endParaRPr>
          </a:p>
        </p:txBody>
      </p:sp>
    </p:spTree>
    <p:extLst>
      <p:ext uri="{BB962C8B-B14F-4D97-AF65-F5344CB8AC3E}">
        <p14:creationId xmlns:p14="http://schemas.microsoft.com/office/powerpoint/2010/main" val="620319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4085" y="258529"/>
            <a:ext cx="11720194" cy="2154436"/>
          </a:xfrm>
        </p:spPr>
        <p:txBody>
          <a:bodyPr/>
          <a:lstStyle/>
          <a:p>
            <a:r>
              <a:rPr lang="en-US" dirty="0" smtClean="0"/>
              <a:t>a) Feature manipulation and new features </a:t>
            </a:r>
            <a:endParaRPr lang="en-IN" dirty="0"/>
          </a:p>
        </p:txBody>
      </p:sp>
      <p:pic>
        <p:nvPicPr>
          <p:cNvPr id="3" name="Picture 2"/>
          <p:cNvPicPr>
            <a:picLocks noChangeAspect="1"/>
          </p:cNvPicPr>
          <p:nvPr/>
        </p:nvPicPr>
        <p:blipFill>
          <a:blip r:embed="rId2"/>
          <a:stretch>
            <a:fillRect/>
          </a:stretch>
        </p:blipFill>
        <p:spPr>
          <a:xfrm>
            <a:off x="4876800" y="3924300"/>
            <a:ext cx="8373644" cy="5706271"/>
          </a:xfrm>
          <a:prstGeom prst="rect">
            <a:avLst/>
          </a:prstGeom>
        </p:spPr>
      </p:pic>
      <p:sp>
        <p:nvSpPr>
          <p:cNvPr id="4" name="Rectangle 3"/>
          <p:cNvSpPr/>
          <p:nvPr/>
        </p:nvSpPr>
        <p:spPr>
          <a:xfrm>
            <a:off x="3810000" y="2628900"/>
            <a:ext cx="9906000" cy="923330"/>
          </a:xfrm>
          <a:prstGeom prst="rect">
            <a:avLst/>
          </a:prstGeom>
        </p:spPr>
        <p:txBody>
          <a:bodyPr wrap="square">
            <a:spAutoFit/>
          </a:bodyPr>
          <a:lstStyle/>
          <a:p>
            <a:r>
              <a:rPr lang="en-US" b="0" i="0" dirty="0" smtClean="0">
                <a:solidFill>
                  <a:srgbClr val="ECECEC"/>
                </a:solidFill>
                <a:effectLst/>
                <a:latin typeface="Söhne"/>
              </a:rPr>
              <a:t>Generate new features from existing ones to capture additional information or relationships in the data. This could involve mathematical operations, interactions between variables, or domain-specific transformations.</a:t>
            </a:r>
            <a:endParaRPr lang="en-IN" dirty="0"/>
          </a:p>
        </p:txBody>
      </p:sp>
    </p:spTree>
    <p:extLst>
      <p:ext uri="{BB962C8B-B14F-4D97-AF65-F5344CB8AC3E}">
        <p14:creationId xmlns:p14="http://schemas.microsoft.com/office/powerpoint/2010/main" val="2210538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 Feature Selection</a:t>
            </a:r>
            <a:endParaRPr lang="en-IN" dirty="0"/>
          </a:p>
        </p:txBody>
      </p:sp>
      <p:sp>
        <p:nvSpPr>
          <p:cNvPr id="3" name="Rectangle 2"/>
          <p:cNvSpPr/>
          <p:nvPr/>
        </p:nvSpPr>
        <p:spPr>
          <a:xfrm>
            <a:off x="4191000" y="2019300"/>
            <a:ext cx="9144000" cy="2308324"/>
          </a:xfrm>
          <a:prstGeom prst="rect">
            <a:avLst/>
          </a:prstGeom>
        </p:spPr>
        <p:txBody>
          <a:bodyPr>
            <a:spAutoFit/>
          </a:bodyPr>
          <a:lstStyle/>
          <a:p>
            <a:r>
              <a:rPr lang="en-US" sz="2400" b="0" i="0" dirty="0" smtClean="0">
                <a:solidFill>
                  <a:srgbClr val="ECECEC"/>
                </a:solidFill>
                <a:effectLst/>
                <a:latin typeface="Söhne"/>
              </a:rPr>
              <a:t>Select  relevant features to improve model efficiency and interpretability while reducing </a:t>
            </a:r>
            <a:r>
              <a:rPr lang="en-US" sz="2400" b="0" i="0" dirty="0" smtClean="0">
                <a:solidFill>
                  <a:srgbClr val="ECECEC"/>
                </a:solidFill>
                <a:effectLst/>
                <a:latin typeface="Söhne"/>
              </a:rPr>
              <a:t>over fitting</a:t>
            </a:r>
            <a:r>
              <a:rPr lang="en-US" sz="2400" b="0" i="0" dirty="0" smtClean="0">
                <a:solidFill>
                  <a:schemeClr val="bg1"/>
                </a:solidFill>
                <a:effectLst/>
                <a:latin typeface="Söhne"/>
              </a:rPr>
              <a:t>.</a:t>
            </a:r>
            <a:r>
              <a:rPr lang="en-US" sz="2400" b="1" dirty="0" smtClean="0">
                <a:solidFill>
                  <a:schemeClr val="bg1"/>
                </a:solidFill>
              </a:rPr>
              <a:t> </a:t>
            </a:r>
            <a:r>
              <a:rPr lang="en-US" sz="2400" b="1" dirty="0">
                <a:solidFill>
                  <a:schemeClr val="bg1"/>
                </a:solidFill>
              </a:rPr>
              <a:t>Univariate Feature Selection with </a:t>
            </a:r>
            <a:r>
              <a:rPr lang="en-US" sz="2400" b="1" dirty="0" smtClean="0">
                <a:solidFill>
                  <a:schemeClr val="bg1"/>
                </a:solidFill>
              </a:rPr>
              <a:t>F-scores is used because </a:t>
            </a:r>
            <a:r>
              <a:rPr lang="en-US" sz="2400" dirty="0">
                <a:solidFill>
                  <a:schemeClr val="bg1"/>
                </a:solidFill>
              </a:rPr>
              <a:t>This approach is suitable for scenarios where you want to quickly assess the importance of individual features and select the most informative ones for prediction.</a:t>
            </a:r>
            <a:endParaRPr lang="en-IN" sz="2400" dirty="0">
              <a:solidFill>
                <a:schemeClr val="bg1"/>
              </a:solidFill>
            </a:endParaRPr>
          </a:p>
        </p:txBody>
      </p:sp>
      <p:pic>
        <p:nvPicPr>
          <p:cNvPr id="4" name="Picture 3"/>
          <p:cNvPicPr>
            <a:picLocks noChangeAspect="1"/>
          </p:cNvPicPr>
          <p:nvPr/>
        </p:nvPicPr>
        <p:blipFill>
          <a:blip r:embed="rId2"/>
          <a:stretch>
            <a:fillRect/>
          </a:stretch>
        </p:blipFill>
        <p:spPr>
          <a:xfrm>
            <a:off x="4160293" y="4610100"/>
            <a:ext cx="8125544" cy="4971451"/>
          </a:xfrm>
          <a:prstGeom prst="rect">
            <a:avLst/>
          </a:prstGeom>
        </p:spPr>
      </p:pic>
    </p:spTree>
    <p:extLst>
      <p:ext uri="{BB962C8B-B14F-4D97-AF65-F5344CB8AC3E}">
        <p14:creationId xmlns:p14="http://schemas.microsoft.com/office/powerpoint/2010/main" val="1216968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Data Transformation</a:t>
            </a:r>
            <a:endParaRPr lang="en-IN" dirty="0"/>
          </a:p>
        </p:txBody>
      </p:sp>
      <p:sp>
        <p:nvSpPr>
          <p:cNvPr id="3" name="Rectangle 2"/>
          <p:cNvSpPr/>
          <p:nvPr/>
        </p:nvSpPr>
        <p:spPr>
          <a:xfrm>
            <a:off x="4495801" y="1866900"/>
            <a:ext cx="7901654" cy="830997"/>
          </a:xfrm>
          <a:prstGeom prst="rect">
            <a:avLst/>
          </a:prstGeom>
        </p:spPr>
        <p:txBody>
          <a:bodyPr wrap="square">
            <a:spAutoFit/>
          </a:bodyPr>
          <a:lstStyle/>
          <a:p>
            <a:r>
              <a:rPr lang="en-US" sz="2400" b="0" i="0" dirty="0" smtClean="0">
                <a:solidFill>
                  <a:srgbClr val="ECECEC"/>
                </a:solidFill>
                <a:effectLst/>
                <a:latin typeface="Söhne"/>
              </a:rPr>
              <a:t>Transform features to make them more suitable for modeling. </a:t>
            </a:r>
            <a:endParaRPr lang="en-IN" sz="2400" dirty="0"/>
          </a:p>
        </p:txBody>
      </p:sp>
      <p:pic>
        <p:nvPicPr>
          <p:cNvPr id="4" name="Picture 3"/>
          <p:cNvPicPr>
            <a:picLocks noChangeAspect="1"/>
          </p:cNvPicPr>
          <p:nvPr/>
        </p:nvPicPr>
        <p:blipFill>
          <a:blip r:embed="rId2"/>
          <a:stretch>
            <a:fillRect/>
          </a:stretch>
        </p:blipFill>
        <p:spPr>
          <a:xfrm>
            <a:off x="4495801" y="3190753"/>
            <a:ext cx="7983064" cy="6020640"/>
          </a:xfrm>
          <a:prstGeom prst="rect">
            <a:avLst/>
          </a:prstGeom>
        </p:spPr>
      </p:pic>
    </p:spTree>
    <p:extLst>
      <p:ext uri="{BB962C8B-B14F-4D97-AF65-F5344CB8AC3E}">
        <p14:creationId xmlns:p14="http://schemas.microsoft.com/office/powerpoint/2010/main" val="1971988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d) Scaling</a:t>
            </a:r>
            <a:endParaRPr lang="en-IN" dirty="0"/>
          </a:p>
        </p:txBody>
      </p:sp>
      <p:sp>
        <p:nvSpPr>
          <p:cNvPr id="3" name="Rectangle 2"/>
          <p:cNvSpPr/>
          <p:nvPr/>
        </p:nvSpPr>
        <p:spPr>
          <a:xfrm>
            <a:off x="4648200" y="1866900"/>
            <a:ext cx="9144000" cy="2308324"/>
          </a:xfrm>
          <a:prstGeom prst="rect">
            <a:avLst/>
          </a:prstGeom>
        </p:spPr>
        <p:txBody>
          <a:bodyPr>
            <a:spAutoFit/>
          </a:bodyPr>
          <a:lstStyle/>
          <a:p>
            <a:r>
              <a:rPr lang="en-US" sz="2400" dirty="0" smtClean="0"/>
              <a:t/>
            </a:r>
            <a:br>
              <a:rPr lang="en-US" sz="2400" dirty="0" smtClean="0"/>
            </a:br>
            <a:r>
              <a:rPr lang="en-US" sz="2400" b="0" i="0" dirty="0" smtClean="0">
                <a:solidFill>
                  <a:srgbClr val="ECECEC"/>
                </a:solidFill>
                <a:effectLst/>
                <a:latin typeface="Söhne"/>
              </a:rPr>
              <a:t>Scaling is a crucial preprocessing step in machine learning, particularly when features have different scales or units. It ensures that the features are on a similar scale, preventing features with larger magnitudes from dominating the model . we have used min max-scalar.</a:t>
            </a:r>
            <a:endParaRPr lang="en-IN" sz="2400" dirty="0"/>
          </a:p>
        </p:txBody>
      </p:sp>
      <p:pic>
        <p:nvPicPr>
          <p:cNvPr id="4" name="Picture 3"/>
          <p:cNvPicPr>
            <a:picLocks noChangeAspect="1"/>
          </p:cNvPicPr>
          <p:nvPr/>
        </p:nvPicPr>
        <p:blipFill>
          <a:blip r:embed="rId2"/>
          <a:stretch>
            <a:fillRect/>
          </a:stretch>
        </p:blipFill>
        <p:spPr>
          <a:xfrm>
            <a:off x="5105400" y="4686300"/>
            <a:ext cx="6019800" cy="4292758"/>
          </a:xfrm>
          <a:prstGeom prst="rect">
            <a:avLst/>
          </a:prstGeom>
        </p:spPr>
      </p:pic>
      <p:pic>
        <p:nvPicPr>
          <p:cNvPr id="5" name="Picture 4"/>
          <p:cNvPicPr>
            <a:picLocks noChangeAspect="1"/>
          </p:cNvPicPr>
          <p:nvPr/>
        </p:nvPicPr>
        <p:blipFill>
          <a:blip r:embed="rId3"/>
          <a:stretch>
            <a:fillRect/>
          </a:stretch>
        </p:blipFill>
        <p:spPr>
          <a:xfrm>
            <a:off x="6629400" y="3802024"/>
            <a:ext cx="2229161" cy="628738"/>
          </a:xfrm>
          <a:prstGeom prst="rect">
            <a:avLst/>
          </a:prstGeom>
        </p:spPr>
      </p:pic>
    </p:spTree>
    <p:extLst>
      <p:ext uri="{BB962C8B-B14F-4D97-AF65-F5344CB8AC3E}">
        <p14:creationId xmlns:p14="http://schemas.microsoft.com/office/powerpoint/2010/main" val="2537730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 Data Splitting </a:t>
            </a:r>
            <a:endParaRPr lang="en-IN" dirty="0"/>
          </a:p>
        </p:txBody>
      </p:sp>
      <p:sp>
        <p:nvSpPr>
          <p:cNvPr id="3" name="Rectangle 2"/>
          <p:cNvSpPr/>
          <p:nvPr/>
        </p:nvSpPr>
        <p:spPr>
          <a:xfrm>
            <a:off x="4038600" y="1790700"/>
            <a:ext cx="9144000" cy="4431983"/>
          </a:xfrm>
          <a:prstGeom prst="rect">
            <a:avLst/>
          </a:prstGeom>
        </p:spPr>
        <p:txBody>
          <a:bodyPr>
            <a:spAutoFit/>
          </a:bodyPr>
          <a:lstStyle/>
          <a:p>
            <a:pPr algn="l"/>
            <a:r>
              <a:rPr lang="en-US" b="0" i="0" dirty="0" smtClean="0">
                <a:solidFill>
                  <a:srgbClr val="ECECEC"/>
                </a:solidFill>
                <a:effectLst/>
                <a:latin typeface="Söhne"/>
              </a:rPr>
              <a:t/>
            </a:r>
            <a:br>
              <a:rPr lang="en-US" b="0" i="0" dirty="0" smtClean="0">
                <a:solidFill>
                  <a:srgbClr val="ECECEC"/>
                </a:solidFill>
                <a:effectLst/>
                <a:latin typeface="Söhne"/>
              </a:rPr>
            </a:br>
            <a:r>
              <a:rPr lang="en-US" sz="2400" b="0" i="0" dirty="0" smtClean="0">
                <a:solidFill>
                  <a:srgbClr val="ECECEC"/>
                </a:solidFill>
                <a:effectLst/>
                <a:latin typeface="Söhne"/>
              </a:rPr>
              <a:t>Data splitting is a fundamental step in machine learning where the available data is divided into separate sets for training, validation, and testing. Here's a common approach for splitting the data:</a:t>
            </a:r>
          </a:p>
          <a:p>
            <a:pPr algn="l"/>
            <a:endParaRPr lang="en-US" sz="2400" b="0" i="0" dirty="0" smtClean="0">
              <a:solidFill>
                <a:srgbClr val="ECECEC"/>
              </a:solidFill>
              <a:effectLst/>
              <a:latin typeface="Söhne"/>
            </a:endParaRPr>
          </a:p>
          <a:p>
            <a:pPr algn="l">
              <a:buFont typeface="+mj-lt"/>
              <a:buAutoNum type="arabicPeriod"/>
            </a:pPr>
            <a:r>
              <a:rPr lang="en-US" sz="2400" b="1" i="0" dirty="0" smtClean="0">
                <a:solidFill>
                  <a:srgbClr val="ECECEC"/>
                </a:solidFill>
                <a:effectLst/>
                <a:latin typeface="Söhne"/>
              </a:rPr>
              <a:t>Training Set</a:t>
            </a:r>
            <a:r>
              <a:rPr lang="en-US" sz="2400" b="0" i="0" dirty="0" smtClean="0">
                <a:solidFill>
                  <a:srgbClr val="ECECEC"/>
                </a:solidFill>
                <a:effectLst/>
                <a:latin typeface="Söhne"/>
              </a:rPr>
              <a:t>: This set comprises the majority of the data and is used to train the machine learning model. The model learns patterns and relationships from this data.</a:t>
            </a:r>
          </a:p>
          <a:p>
            <a:pPr algn="l">
              <a:buFont typeface="+mj-lt"/>
              <a:buAutoNum type="arabicPeriod"/>
            </a:pPr>
            <a:endParaRPr lang="en-US" sz="2400" b="0" i="0" dirty="0" smtClean="0">
              <a:solidFill>
                <a:srgbClr val="ECECEC"/>
              </a:solidFill>
              <a:effectLst/>
              <a:latin typeface="Söhne"/>
            </a:endParaRPr>
          </a:p>
          <a:p>
            <a:pPr algn="l"/>
            <a:r>
              <a:rPr lang="en-US" sz="2400" b="1" i="0" dirty="0" smtClean="0">
                <a:solidFill>
                  <a:srgbClr val="ECECEC"/>
                </a:solidFill>
                <a:effectLst/>
                <a:latin typeface="Söhne"/>
              </a:rPr>
              <a:t>2.Test Set</a:t>
            </a:r>
            <a:r>
              <a:rPr lang="en-US" sz="2400" b="0" i="0" dirty="0" smtClean="0">
                <a:solidFill>
                  <a:srgbClr val="ECECEC"/>
                </a:solidFill>
                <a:effectLst/>
                <a:latin typeface="Söhne"/>
              </a:rPr>
              <a:t>: This set is used to evaluate the final performance of the trained model. It provides an unbiased estimate of the model's performance on unseen data.</a:t>
            </a:r>
            <a:endParaRPr lang="en-US" sz="2400" b="0" i="0" dirty="0">
              <a:solidFill>
                <a:srgbClr val="ECECEC"/>
              </a:solidFill>
              <a:effectLst/>
              <a:latin typeface="Söhne"/>
            </a:endParaRPr>
          </a:p>
        </p:txBody>
      </p:sp>
      <p:pic>
        <p:nvPicPr>
          <p:cNvPr id="4" name="Picture 3"/>
          <p:cNvPicPr>
            <a:picLocks noChangeAspect="1"/>
          </p:cNvPicPr>
          <p:nvPr/>
        </p:nvPicPr>
        <p:blipFill>
          <a:blip r:embed="rId2"/>
          <a:stretch>
            <a:fillRect/>
          </a:stretch>
        </p:blipFill>
        <p:spPr>
          <a:xfrm>
            <a:off x="5033638" y="6222683"/>
            <a:ext cx="7153923" cy="3834033"/>
          </a:xfrm>
          <a:prstGeom prst="rect">
            <a:avLst/>
          </a:prstGeom>
        </p:spPr>
      </p:pic>
    </p:spTree>
    <p:extLst>
      <p:ext uri="{BB962C8B-B14F-4D97-AF65-F5344CB8AC3E}">
        <p14:creationId xmlns:p14="http://schemas.microsoft.com/office/powerpoint/2010/main" val="3923943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ML models </a:t>
            </a:r>
            <a:endParaRPr lang="en-IN" dirty="0"/>
          </a:p>
        </p:txBody>
      </p:sp>
      <p:sp>
        <p:nvSpPr>
          <p:cNvPr id="3" name="Rectangle 2"/>
          <p:cNvSpPr/>
          <p:nvPr/>
        </p:nvSpPr>
        <p:spPr>
          <a:xfrm>
            <a:off x="3886200" y="1638300"/>
            <a:ext cx="9144000" cy="4524315"/>
          </a:xfrm>
          <a:prstGeom prst="rect">
            <a:avLst/>
          </a:prstGeom>
        </p:spPr>
        <p:txBody>
          <a:bodyPr>
            <a:spAutoFit/>
          </a:bodyPr>
          <a:lstStyle/>
          <a:p>
            <a:r>
              <a:rPr lang="en-US" sz="2400" b="0" i="0" dirty="0" smtClean="0">
                <a:solidFill>
                  <a:srgbClr val="ECECEC"/>
                </a:solidFill>
                <a:effectLst/>
                <a:latin typeface="Söhne"/>
              </a:rPr>
              <a:t>There are numerous machine learning models available, each with its strengths, weaknesses, and suitability for different types of tasks and datasets. Sure, here are the names of various machine learning models:</a:t>
            </a:r>
          </a:p>
          <a:p>
            <a:endParaRPr lang="en-US" sz="2400" b="0" i="0" dirty="0" smtClean="0">
              <a:solidFill>
                <a:srgbClr val="ECECEC"/>
              </a:solidFill>
              <a:effectLst/>
              <a:latin typeface="Söhne"/>
            </a:endParaRPr>
          </a:p>
          <a:p>
            <a:r>
              <a:rPr lang="en-US" sz="2400" b="0" i="0" dirty="0" smtClean="0">
                <a:solidFill>
                  <a:srgbClr val="ECECEC"/>
                </a:solidFill>
                <a:effectLst/>
                <a:latin typeface="Söhne"/>
              </a:rPr>
              <a:t>1. Linear Regression</a:t>
            </a:r>
          </a:p>
          <a:p>
            <a:r>
              <a:rPr lang="en-US" sz="2400" b="0" i="0" dirty="0" smtClean="0">
                <a:solidFill>
                  <a:srgbClr val="ECECEC"/>
                </a:solidFill>
                <a:effectLst/>
                <a:latin typeface="Söhne"/>
              </a:rPr>
              <a:t>2. Logistic Regression</a:t>
            </a:r>
          </a:p>
          <a:p>
            <a:r>
              <a:rPr lang="en-US" sz="2400" b="0" i="0" dirty="0" smtClean="0">
                <a:solidFill>
                  <a:srgbClr val="ECECEC"/>
                </a:solidFill>
                <a:effectLst/>
                <a:latin typeface="Söhne"/>
              </a:rPr>
              <a:t>3. Decision Trees</a:t>
            </a:r>
          </a:p>
          <a:p>
            <a:r>
              <a:rPr lang="en-US" sz="2400" dirty="0" smtClean="0">
                <a:solidFill>
                  <a:srgbClr val="ECECEC"/>
                </a:solidFill>
                <a:latin typeface="Söhne"/>
              </a:rPr>
              <a:t>4. SVM</a:t>
            </a:r>
          </a:p>
          <a:p>
            <a:r>
              <a:rPr lang="en-US" sz="2400" b="0" i="0" dirty="0" smtClean="0">
                <a:solidFill>
                  <a:srgbClr val="ECECEC"/>
                </a:solidFill>
                <a:effectLst/>
                <a:latin typeface="Söhne"/>
              </a:rPr>
              <a:t>5.  K-means, etc.</a:t>
            </a:r>
          </a:p>
          <a:p>
            <a:endParaRPr lang="en-US" sz="2400" b="0" i="0" dirty="0" smtClean="0">
              <a:solidFill>
                <a:srgbClr val="ECECEC"/>
              </a:solidFill>
              <a:effectLst/>
              <a:latin typeface="Söhne"/>
            </a:endParaRPr>
          </a:p>
          <a:p>
            <a:endParaRPr lang="en-US" sz="2400" b="0" i="0" dirty="0" smtClean="0">
              <a:solidFill>
                <a:srgbClr val="ECECEC"/>
              </a:solidFill>
              <a:effectLst/>
              <a:latin typeface="Söhne"/>
            </a:endParaRPr>
          </a:p>
        </p:txBody>
      </p:sp>
      <p:sp>
        <p:nvSpPr>
          <p:cNvPr id="4" name="TextBox 3"/>
          <p:cNvSpPr txBox="1"/>
          <p:nvPr/>
        </p:nvSpPr>
        <p:spPr>
          <a:xfrm>
            <a:off x="3581400" y="6162614"/>
            <a:ext cx="10972800" cy="461665"/>
          </a:xfrm>
          <a:prstGeom prst="rect">
            <a:avLst/>
          </a:prstGeom>
          <a:noFill/>
        </p:spPr>
        <p:txBody>
          <a:bodyPr wrap="square" rtlCol="0">
            <a:spAutoFit/>
          </a:bodyPr>
          <a:lstStyle/>
          <a:p>
            <a:r>
              <a:rPr lang="en-US" sz="2400" dirty="0" smtClean="0">
                <a:solidFill>
                  <a:schemeClr val="bg1"/>
                </a:solidFill>
              </a:rPr>
              <a:t>We have used Linear </a:t>
            </a:r>
            <a:r>
              <a:rPr lang="en-US" sz="2400" dirty="0" err="1" smtClean="0">
                <a:solidFill>
                  <a:schemeClr val="bg1"/>
                </a:solidFill>
              </a:rPr>
              <a:t>Regression,Decision</a:t>
            </a:r>
            <a:r>
              <a:rPr lang="en-US" sz="2400" dirty="0" smtClean="0">
                <a:solidFill>
                  <a:schemeClr val="bg1"/>
                </a:solidFill>
              </a:rPr>
              <a:t> tree and SVM.</a:t>
            </a:r>
            <a:endParaRPr lang="en-IN" sz="2400" dirty="0">
              <a:solidFill>
                <a:schemeClr val="bg1"/>
              </a:solidFill>
            </a:endParaRPr>
          </a:p>
        </p:txBody>
      </p:sp>
    </p:spTree>
    <p:extLst>
      <p:ext uri="{BB962C8B-B14F-4D97-AF65-F5344CB8AC3E}">
        <p14:creationId xmlns:p14="http://schemas.microsoft.com/office/powerpoint/2010/main" val="168179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Linear Regression</a:t>
            </a:r>
            <a:endParaRPr lang="en-IN" dirty="0"/>
          </a:p>
        </p:txBody>
      </p:sp>
      <p:sp>
        <p:nvSpPr>
          <p:cNvPr id="4" name="Rectangle 3"/>
          <p:cNvSpPr/>
          <p:nvPr/>
        </p:nvSpPr>
        <p:spPr>
          <a:xfrm>
            <a:off x="3147733" y="2095500"/>
            <a:ext cx="9144000" cy="923330"/>
          </a:xfrm>
          <a:prstGeom prst="rect">
            <a:avLst/>
          </a:prstGeom>
        </p:spPr>
        <p:txBody>
          <a:bodyPr>
            <a:spAutoFit/>
          </a:bodyPr>
          <a:lstStyle/>
          <a:p>
            <a:pPr algn="l" rtl="0" fontAlgn="base"/>
            <a:r>
              <a:rPr lang="en-US" b="0" i="0" dirty="0" smtClean="0">
                <a:solidFill>
                  <a:schemeClr val="bg1"/>
                </a:solidFill>
                <a:effectLst/>
                <a:latin typeface="Nunito" pitchFamily="2" charset="0"/>
              </a:rPr>
              <a:t>Linear regression is a type of </a:t>
            </a:r>
            <a:r>
              <a:rPr lang="en-US" dirty="0" smtClean="0">
                <a:solidFill>
                  <a:schemeClr val="bg1"/>
                </a:solidFill>
                <a:latin typeface="Nunito" pitchFamily="2" charset="0"/>
              </a:rPr>
              <a:t>supervised machine </a:t>
            </a:r>
            <a:r>
              <a:rPr lang="en-US" b="0" i="0" dirty="0" smtClean="0">
                <a:solidFill>
                  <a:schemeClr val="bg1"/>
                </a:solidFill>
                <a:effectLst/>
                <a:latin typeface="Nunito" pitchFamily="2" charset="0"/>
              </a:rPr>
              <a:t>learning algorithm that computes the linear relationship between the dependent variable and one or more independent features by fitting a linear equation to observed data.</a:t>
            </a:r>
            <a:endParaRPr lang="en-US" b="0" i="0" dirty="0">
              <a:solidFill>
                <a:schemeClr val="bg1"/>
              </a:solidFill>
              <a:effectLst/>
              <a:latin typeface="Nunito" pitchFamily="2" charset="0"/>
            </a:endParaRPr>
          </a:p>
        </p:txBody>
      </p:sp>
      <p:sp>
        <p:nvSpPr>
          <p:cNvPr id="5" name="Rectangle 4"/>
          <p:cNvSpPr/>
          <p:nvPr/>
        </p:nvSpPr>
        <p:spPr>
          <a:xfrm>
            <a:off x="3147732" y="3763601"/>
            <a:ext cx="10568267" cy="5993808"/>
          </a:xfrm>
          <a:prstGeom prst="rect">
            <a:avLst/>
          </a:prstGeom>
        </p:spPr>
        <p:txBody>
          <a:bodyPr wrap="square">
            <a:spAutoFit/>
          </a:bodyPr>
          <a:lstStyle/>
          <a:p>
            <a:pPr algn="l" fontAlgn="base"/>
            <a:r>
              <a:rPr lang="en-US" b="1" i="0" dirty="0" smtClean="0">
                <a:solidFill>
                  <a:schemeClr val="bg1"/>
                </a:solidFill>
                <a:effectLst/>
                <a:latin typeface="Nunito" pitchFamily="2" charset="0"/>
              </a:rPr>
              <a:t>Simple Linear Regression</a:t>
            </a:r>
          </a:p>
          <a:p>
            <a:pPr algn="l" rtl="0" fontAlgn="base"/>
            <a:r>
              <a:rPr lang="en-US" b="0" i="0" dirty="0" smtClean="0">
                <a:solidFill>
                  <a:schemeClr val="bg1"/>
                </a:solidFill>
                <a:effectLst/>
                <a:latin typeface="Nunito" pitchFamily="2" charset="0"/>
              </a:rPr>
              <a:t>This is the simplest form of linear regression, and it involves only one independent variable and one dependent variable. The equation for simple linear regression is:</a:t>
            </a:r>
            <a:br>
              <a:rPr lang="en-US" b="0" i="0" dirty="0" smtClean="0">
                <a:solidFill>
                  <a:schemeClr val="bg1"/>
                </a:solidFill>
                <a:effectLst/>
                <a:latin typeface="Nunito" pitchFamily="2" charset="0"/>
              </a:rPr>
            </a:br>
            <a:endParaRPr lang="en-US" dirty="0" smtClean="0">
              <a:solidFill>
                <a:schemeClr val="bg1"/>
              </a:solidFill>
              <a:latin typeface="KaTeX_Main"/>
            </a:endParaRPr>
          </a:p>
          <a:p>
            <a:pPr algn="l" rtl="0" fontAlgn="base"/>
            <a:r>
              <a:rPr lang="en-US" b="0" i="1" dirty="0" smtClean="0">
                <a:solidFill>
                  <a:schemeClr val="bg1"/>
                </a:solidFill>
                <a:effectLst/>
                <a:latin typeface="KaTeX_Math"/>
              </a:rPr>
              <a:t>y</a:t>
            </a:r>
            <a:r>
              <a:rPr lang="en-US" b="0" i="0" dirty="0" smtClean="0">
                <a:solidFill>
                  <a:schemeClr val="bg1"/>
                </a:solidFill>
                <a:effectLst/>
                <a:latin typeface="KaTeX_Main"/>
              </a:rPr>
              <a:t>=</a:t>
            </a:r>
            <a:r>
              <a:rPr lang="en-US" b="0" i="1" dirty="0" smtClean="0">
                <a:solidFill>
                  <a:schemeClr val="bg1"/>
                </a:solidFill>
                <a:effectLst/>
                <a:latin typeface="KaTeX_Math"/>
              </a:rPr>
              <a:t>β</a:t>
            </a:r>
            <a:r>
              <a:rPr lang="en-US" b="0" i="0" dirty="0" smtClean="0">
                <a:solidFill>
                  <a:schemeClr val="bg1"/>
                </a:solidFill>
                <a:effectLst/>
                <a:latin typeface="KaTeX_Main"/>
              </a:rPr>
              <a:t>0​+</a:t>
            </a:r>
            <a:r>
              <a:rPr lang="en-US" b="0" i="1" dirty="0" smtClean="0">
                <a:solidFill>
                  <a:schemeClr val="bg1"/>
                </a:solidFill>
                <a:effectLst/>
                <a:latin typeface="KaTeX_Math"/>
              </a:rPr>
              <a:t>β</a:t>
            </a:r>
            <a:r>
              <a:rPr lang="en-US" b="0" i="0" dirty="0" smtClean="0">
                <a:solidFill>
                  <a:schemeClr val="bg1"/>
                </a:solidFill>
                <a:effectLst/>
                <a:latin typeface="KaTeX_Main"/>
              </a:rPr>
              <a:t>1​</a:t>
            </a:r>
            <a:r>
              <a:rPr lang="en-US" b="0" i="1" dirty="0" smtClean="0">
                <a:solidFill>
                  <a:schemeClr val="bg1"/>
                </a:solidFill>
                <a:effectLst/>
                <a:latin typeface="KaTeX_Math"/>
              </a:rPr>
              <a:t>X</a:t>
            </a:r>
            <a:r>
              <a:rPr lang="en-US" b="0" i="0" dirty="0" smtClean="0">
                <a:solidFill>
                  <a:schemeClr val="bg1"/>
                </a:solidFill>
                <a:effectLst/>
                <a:latin typeface="Nunito" pitchFamily="2" charset="0"/>
              </a:rPr>
              <a:t/>
            </a:r>
            <a:br>
              <a:rPr lang="en-US" b="0" i="0" dirty="0" smtClean="0">
                <a:solidFill>
                  <a:schemeClr val="bg1"/>
                </a:solidFill>
                <a:effectLst/>
                <a:latin typeface="Nunito" pitchFamily="2" charset="0"/>
              </a:rPr>
            </a:br>
            <a:r>
              <a:rPr lang="en-US" b="0" i="0" dirty="0" smtClean="0">
                <a:solidFill>
                  <a:schemeClr val="bg1"/>
                </a:solidFill>
                <a:effectLst/>
                <a:latin typeface="Nunito" pitchFamily="2" charset="0"/>
              </a:rPr>
              <a:t>where:</a:t>
            </a:r>
          </a:p>
          <a:p>
            <a:pPr algn="l" fontAlgn="base">
              <a:buFont typeface="Arial" panose="020B0604020202020204" pitchFamily="34" charset="0"/>
              <a:buChar char="•"/>
            </a:pPr>
            <a:r>
              <a:rPr lang="en-US" b="0" i="0" dirty="0" smtClean="0">
                <a:solidFill>
                  <a:schemeClr val="bg1"/>
                </a:solidFill>
                <a:effectLst/>
                <a:latin typeface="Nunito" pitchFamily="2" charset="0"/>
              </a:rPr>
              <a:t>Y is the dependent variable</a:t>
            </a:r>
          </a:p>
          <a:p>
            <a:pPr algn="l" fontAlgn="base">
              <a:buFont typeface="Arial" panose="020B0604020202020204" pitchFamily="34" charset="0"/>
              <a:buChar char="•"/>
            </a:pPr>
            <a:r>
              <a:rPr lang="en-US" b="0" i="0" dirty="0" smtClean="0">
                <a:solidFill>
                  <a:schemeClr val="bg1"/>
                </a:solidFill>
                <a:effectLst/>
                <a:latin typeface="Nunito" pitchFamily="2" charset="0"/>
              </a:rPr>
              <a:t>X is the independent variable</a:t>
            </a:r>
          </a:p>
          <a:p>
            <a:pPr algn="l" fontAlgn="base">
              <a:buFont typeface="Arial" panose="020B0604020202020204" pitchFamily="34" charset="0"/>
              <a:buChar char="•"/>
            </a:pPr>
            <a:r>
              <a:rPr lang="en-US" b="0" i="0" dirty="0" smtClean="0">
                <a:solidFill>
                  <a:schemeClr val="bg1"/>
                </a:solidFill>
                <a:effectLst/>
                <a:latin typeface="Nunito" pitchFamily="2" charset="0"/>
              </a:rPr>
              <a:t>β0 is the intercept</a:t>
            </a:r>
          </a:p>
          <a:p>
            <a:pPr algn="l" fontAlgn="base">
              <a:buFont typeface="Arial" panose="020B0604020202020204" pitchFamily="34" charset="0"/>
              <a:buChar char="•"/>
            </a:pPr>
            <a:r>
              <a:rPr lang="en-US" b="0" i="0" dirty="0" smtClean="0">
                <a:solidFill>
                  <a:schemeClr val="bg1"/>
                </a:solidFill>
                <a:effectLst/>
                <a:latin typeface="Nunito" pitchFamily="2" charset="0"/>
              </a:rPr>
              <a:t>β1 is the slope</a:t>
            </a:r>
          </a:p>
          <a:p>
            <a:pPr marL="0" indent="0" algn="l" fontAlgn="base">
              <a:buNone/>
            </a:pPr>
            <a:endParaRPr lang="en-US" b="0" i="0" dirty="0" smtClean="0">
              <a:solidFill>
                <a:schemeClr val="bg1"/>
              </a:solidFill>
              <a:effectLst/>
              <a:latin typeface="Nunito" pitchFamily="2" charset="0"/>
            </a:endParaRPr>
          </a:p>
          <a:p>
            <a:pPr algn="l" fontAlgn="base"/>
            <a:r>
              <a:rPr lang="en-US" b="1" i="0" dirty="0" smtClean="0">
                <a:solidFill>
                  <a:schemeClr val="bg1"/>
                </a:solidFill>
                <a:effectLst/>
                <a:latin typeface="Nunito" pitchFamily="2" charset="0"/>
              </a:rPr>
              <a:t>Multiple Linear Regression</a:t>
            </a:r>
          </a:p>
          <a:p>
            <a:pPr algn="l" rtl="0" fontAlgn="base"/>
            <a:r>
              <a:rPr lang="en-US" b="0" i="0" dirty="0" smtClean="0">
                <a:solidFill>
                  <a:schemeClr val="bg1"/>
                </a:solidFill>
                <a:effectLst/>
                <a:latin typeface="Nunito" pitchFamily="2" charset="0"/>
              </a:rPr>
              <a:t>This involves more than one independent variable and one dependent variable. The equation for multiple linear regression is:</a:t>
            </a:r>
          </a:p>
          <a:p>
            <a:pPr marL="0" indent="0" algn="l" rtl="0" fontAlgn="base">
              <a:buNone/>
            </a:pPr>
            <a:r>
              <a:rPr lang="en-US" b="0" i="0" dirty="0" smtClean="0">
                <a:solidFill>
                  <a:schemeClr val="bg1"/>
                </a:solidFill>
                <a:effectLst/>
                <a:latin typeface="Nunito" pitchFamily="2" charset="0"/>
              </a:rPr>
              <a:t> </a:t>
            </a:r>
            <a:br>
              <a:rPr lang="en-US" b="0" i="0" dirty="0" smtClean="0">
                <a:solidFill>
                  <a:schemeClr val="bg1"/>
                </a:solidFill>
                <a:effectLst/>
                <a:latin typeface="Nunito" pitchFamily="2" charset="0"/>
              </a:rPr>
            </a:br>
            <a:r>
              <a:rPr lang="en-US" b="0" i="0" dirty="0" smtClean="0">
                <a:solidFill>
                  <a:schemeClr val="bg1"/>
                </a:solidFill>
                <a:effectLst/>
                <a:latin typeface="Nunito" pitchFamily="2" charset="0"/>
              </a:rPr>
              <a:t>     </a:t>
            </a:r>
            <a:r>
              <a:rPr lang="en-US" b="0" i="1" dirty="0" smtClean="0">
                <a:solidFill>
                  <a:schemeClr val="bg1"/>
                </a:solidFill>
                <a:effectLst/>
                <a:latin typeface="KaTeX_Math"/>
              </a:rPr>
              <a:t>y</a:t>
            </a:r>
            <a:r>
              <a:rPr lang="en-US" b="0" i="0" dirty="0" smtClean="0">
                <a:solidFill>
                  <a:schemeClr val="bg1"/>
                </a:solidFill>
                <a:effectLst/>
                <a:latin typeface="KaTeX_Main"/>
              </a:rPr>
              <a:t>=</a:t>
            </a:r>
            <a:r>
              <a:rPr lang="en-US" b="0" i="1" dirty="0" smtClean="0">
                <a:solidFill>
                  <a:schemeClr val="bg1"/>
                </a:solidFill>
                <a:effectLst/>
                <a:latin typeface="KaTeX_Math"/>
              </a:rPr>
              <a:t>β</a:t>
            </a:r>
            <a:r>
              <a:rPr lang="en-US" b="0" i="0" dirty="0" smtClean="0">
                <a:solidFill>
                  <a:schemeClr val="bg1"/>
                </a:solidFill>
                <a:effectLst/>
                <a:latin typeface="KaTeX_Main"/>
              </a:rPr>
              <a:t>0​+</a:t>
            </a:r>
            <a:r>
              <a:rPr lang="en-US" b="0" i="1" dirty="0" smtClean="0">
                <a:solidFill>
                  <a:schemeClr val="bg1"/>
                </a:solidFill>
                <a:effectLst/>
                <a:latin typeface="KaTeX_Math"/>
              </a:rPr>
              <a:t>β</a:t>
            </a:r>
            <a:r>
              <a:rPr lang="en-US" b="0" i="0" dirty="0" smtClean="0">
                <a:solidFill>
                  <a:schemeClr val="bg1"/>
                </a:solidFill>
                <a:effectLst/>
                <a:latin typeface="KaTeX_Main"/>
              </a:rPr>
              <a:t>1​</a:t>
            </a:r>
            <a:r>
              <a:rPr lang="en-US" b="0" i="1" dirty="0" smtClean="0">
                <a:solidFill>
                  <a:schemeClr val="bg1"/>
                </a:solidFill>
                <a:effectLst/>
                <a:latin typeface="KaTeX_Math"/>
              </a:rPr>
              <a:t>X</a:t>
            </a:r>
            <a:r>
              <a:rPr lang="en-US" b="0" i="0" dirty="0" smtClean="0">
                <a:solidFill>
                  <a:schemeClr val="bg1"/>
                </a:solidFill>
                <a:effectLst/>
                <a:latin typeface="KaTeX_Main"/>
              </a:rPr>
              <a:t>+</a:t>
            </a:r>
            <a:r>
              <a:rPr lang="en-US" b="0" i="1" dirty="0" smtClean="0">
                <a:solidFill>
                  <a:schemeClr val="bg1"/>
                </a:solidFill>
                <a:effectLst/>
                <a:latin typeface="KaTeX_Math"/>
              </a:rPr>
              <a:t>β</a:t>
            </a:r>
            <a:r>
              <a:rPr lang="en-US" b="0" i="0" dirty="0" smtClean="0">
                <a:solidFill>
                  <a:schemeClr val="bg1"/>
                </a:solidFill>
                <a:effectLst/>
                <a:latin typeface="KaTeX_Main"/>
              </a:rPr>
              <a:t>2​</a:t>
            </a:r>
            <a:r>
              <a:rPr lang="en-US" b="0" i="1" dirty="0" smtClean="0">
                <a:solidFill>
                  <a:schemeClr val="bg1"/>
                </a:solidFill>
                <a:effectLst/>
                <a:latin typeface="KaTeX_Math"/>
              </a:rPr>
              <a:t>X</a:t>
            </a:r>
            <a:r>
              <a:rPr lang="en-US" b="0" i="0" dirty="0" smtClean="0">
                <a:solidFill>
                  <a:schemeClr val="bg1"/>
                </a:solidFill>
                <a:effectLst/>
                <a:latin typeface="KaTeX_Main"/>
              </a:rPr>
              <a:t>+………</a:t>
            </a:r>
            <a:r>
              <a:rPr lang="en-US" b="0" i="1" dirty="0" smtClean="0">
                <a:solidFill>
                  <a:schemeClr val="bg1"/>
                </a:solidFill>
                <a:effectLst/>
                <a:latin typeface="KaTeX_Math"/>
              </a:rPr>
              <a:t>βn</a:t>
            </a:r>
            <a:r>
              <a:rPr lang="en-US" b="0" i="0" dirty="0" smtClean="0">
                <a:solidFill>
                  <a:schemeClr val="bg1"/>
                </a:solidFill>
                <a:effectLst/>
                <a:latin typeface="KaTeX_Main"/>
              </a:rPr>
              <a:t>​</a:t>
            </a:r>
            <a:r>
              <a:rPr lang="en-US" b="0" i="1" dirty="0" smtClean="0">
                <a:solidFill>
                  <a:schemeClr val="bg1"/>
                </a:solidFill>
                <a:effectLst/>
                <a:latin typeface="KaTeX_Math"/>
              </a:rPr>
              <a:t>X</a:t>
            </a:r>
            <a:r>
              <a:rPr lang="en-US" b="0" i="0" dirty="0" smtClean="0">
                <a:solidFill>
                  <a:schemeClr val="bg1"/>
                </a:solidFill>
                <a:effectLst/>
                <a:latin typeface="Nunito" pitchFamily="2" charset="0"/>
              </a:rPr>
              <a:t/>
            </a:r>
            <a:br>
              <a:rPr lang="en-US" b="0" i="0" dirty="0" smtClean="0">
                <a:solidFill>
                  <a:schemeClr val="bg1"/>
                </a:solidFill>
                <a:effectLst/>
                <a:latin typeface="Nunito" pitchFamily="2" charset="0"/>
              </a:rPr>
            </a:br>
            <a:r>
              <a:rPr lang="en-US" b="0" i="0" dirty="0" smtClean="0">
                <a:solidFill>
                  <a:schemeClr val="bg1"/>
                </a:solidFill>
                <a:effectLst/>
                <a:latin typeface="Nunito" pitchFamily="2" charset="0"/>
              </a:rPr>
              <a:t>     where:</a:t>
            </a:r>
          </a:p>
          <a:p>
            <a:pPr algn="l" fontAlgn="base">
              <a:buFont typeface="Arial" panose="020B0604020202020204" pitchFamily="34" charset="0"/>
              <a:buChar char="•"/>
            </a:pPr>
            <a:r>
              <a:rPr lang="en-US" b="0" i="0" dirty="0" smtClean="0">
                <a:solidFill>
                  <a:schemeClr val="bg1"/>
                </a:solidFill>
                <a:effectLst/>
                <a:latin typeface="Nunito" pitchFamily="2" charset="0"/>
              </a:rPr>
              <a:t>Y is the dependent variable</a:t>
            </a:r>
          </a:p>
          <a:p>
            <a:pPr algn="l" fontAlgn="base">
              <a:buFont typeface="Arial" panose="020B0604020202020204" pitchFamily="34" charset="0"/>
              <a:buChar char="•"/>
            </a:pPr>
            <a:r>
              <a:rPr lang="en-US" b="0" i="0" dirty="0" smtClean="0">
                <a:solidFill>
                  <a:schemeClr val="bg1"/>
                </a:solidFill>
                <a:effectLst/>
                <a:latin typeface="Nunito" pitchFamily="2" charset="0"/>
              </a:rPr>
              <a:t>X1, X2, …, </a:t>
            </a:r>
            <a:r>
              <a:rPr lang="en-US" b="0" i="0" dirty="0" err="1" smtClean="0">
                <a:solidFill>
                  <a:schemeClr val="bg1"/>
                </a:solidFill>
                <a:effectLst/>
                <a:latin typeface="Nunito" pitchFamily="2" charset="0"/>
              </a:rPr>
              <a:t>Xp</a:t>
            </a:r>
            <a:r>
              <a:rPr lang="en-US" b="0" i="0" dirty="0" smtClean="0">
                <a:solidFill>
                  <a:schemeClr val="bg1"/>
                </a:solidFill>
                <a:effectLst/>
                <a:latin typeface="Nunito" pitchFamily="2" charset="0"/>
              </a:rPr>
              <a:t> are the independent variables</a:t>
            </a:r>
          </a:p>
          <a:p>
            <a:pPr algn="l" fontAlgn="base">
              <a:buFont typeface="Arial" panose="020B0604020202020204" pitchFamily="34" charset="0"/>
              <a:buChar char="•"/>
            </a:pPr>
            <a:r>
              <a:rPr lang="en-US" b="0" i="0" dirty="0" smtClean="0">
                <a:solidFill>
                  <a:schemeClr val="bg1"/>
                </a:solidFill>
                <a:effectLst/>
                <a:latin typeface="Nunito" pitchFamily="2" charset="0"/>
              </a:rPr>
              <a:t>β0 is the intercept</a:t>
            </a:r>
          </a:p>
          <a:p>
            <a:pPr algn="l" fontAlgn="base">
              <a:buFont typeface="Arial" panose="020B0604020202020204" pitchFamily="34" charset="0"/>
              <a:buChar char="•"/>
            </a:pPr>
            <a:r>
              <a:rPr lang="en-US" b="0" i="0" dirty="0" smtClean="0">
                <a:solidFill>
                  <a:schemeClr val="bg1"/>
                </a:solidFill>
                <a:effectLst/>
                <a:latin typeface="Nunito" pitchFamily="2" charset="0"/>
              </a:rPr>
              <a:t>β1, β2, …, βn are the slopes</a:t>
            </a:r>
            <a:endParaRPr lang="en-US" dirty="0">
              <a:solidFill>
                <a:schemeClr val="bg1"/>
              </a:solidFill>
            </a:endParaRPr>
          </a:p>
        </p:txBody>
      </p:sp>
    </p:spTree>
    <p:extLst>
      <p:ext uri="{BB962C8B-B14F-4D97-AF65-F5344CB8AC3E}">
        <p14:creationId xmlns:p14="http://schemas.microsoft.com/office/powerpoint/2010/main" val="1283657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IN" dirty="0"/>
          </a:p>
        </p:txBody>
      </p:sp>
      <p:sp>
        <p:nvSpPr>
          <p:cNvPr id="3" name="Rectangle 2"/>
          <p:cNvSpPr/>
          <p:nvPr/>
        </p:nvSpPr>
        <p:spPr>
          <a:xfrm>
            <a:off x="3134085" y="2171700"/>
            <a:ext cx="10581915" cy="1200329"/>
          </a:xfrm>
          <a:prstGeom prst="rect">
            <a:avLst/>
          </a:prstGeom>
        </p:spPr>
        <p:txBody>
          <a:bodyPr wrap="square">
            <a:spAutoFit/>
          </a:bodyPr>
          <a:lstStyle/>
          <a:p>
            <a:pPr algn="l" rtl="0" fontAlgn="base"/>
            <a:r>
              <a:rPr lang="en-US" sz="2400" b="0" i="0" u="sng" dirty="0" smtClean="0">
                <a:solidFill>
                  <a:schemeClr val="bg1"/>
                </a:solidFill>
                <a:effectLst/>
                <a:latin typeface="Nunito" pitchFamily="2" charset="0"/>
              </a:rPr>
              <a:t>objective: </a:t>
            </a:r>
            <a:r>
              <a:rPr lang="en-US" sz="2400" b="0" i="0" dirty="0" smtClean="0">
                <a:solidFill>
                  <a:schemeClr val="bg1"/>
                </a:solidFill>
                <a:effectLst/>
                <a:latin typeface="Nunito" pitchFamily="2" charset="0"/>
              </a:rPr>
              <a:t>while using linear regression is to locate the best-fit line, which implies that the error between the predicted and actual values should be kept to a minimum. There will be the least error in the best-fit line.</a:t>
            </a:r>
            <a:endParaRPr lang="en-US" sz="2400" b="0" i="0" dirty="0">
              <a:solidFill>
                <a:schemeClr val="bg1"/>
              </a:solidFill>
              <a:effectLst/>
              <a:latin typeface="Nunito" pitchFamily="2" charset="0"/>
            </a:endParaRPr>
          </a:p>
        </p:txBody>
      </p:sp>
      <p:pic>
        <p:nvPicPr>
          <p:cNvPr id="4" name="Picture 3"/>
          <p:cNvPicPr>
            <a:picLocks noChangeAspect="1"/>
          </p:cNvPicPr>
          <p:nvPr/>
        </p:nvPicPr>
        <p:blipFill>
          <a:blip r:embed="rId2"/>
          <a:stretch>
            <a:fillRect/>
          </a:stretch>
        </p:blipFill>
        <p:spPr>
          <a:xfrm>
            <a:off x="4876800" y="4457700"/>
            <a:ext cx="6725589" cy="3953427"/>
          </a:xfrm>
          <a:prstGeom prst="rect">
            <a:avLst/>
          </a:prstGeom>
        </p:spPr>
      </p:pic>
    </p:spTree>
    <p:extLst>
      <p:ext uri="{BB962C8B-B14F-4D97-AF65-F5344CB8AC3E}">
        <p14:creationId xmlns:p14="http://schemas.microsoft.com/office/powerpoint/2010/main" val="2624440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4085" y="258529"/>
            <a:ext cx="11720194" cy="553998"/>
          </a:xfrm>
        </p:spPr>
        <p:txBody>
          <a:bodyPr/>
          <a:lstStyle/>
          <a:p>
            <a:r>
              <a:rPr lang="en-US" sz="3600" dirty="0" err="1" smtClean="0"/>
              <a:t>Performace</a:t>
            </a:r>
            <a:r>
              <a:rPr lang="en-US" sz="3600" dirty="0" smtClean="0"/>
              <a:t> </a:t>
            </a:r>
            <a:r>
              <a:rPr lang="en-US" sz="3600" dirty="0" err="1" smtClean="0"/>
              <a:t>metrices</a:t>
            </a:r>
            <a:r>
              <a:rPr lang="en-US" sz="3600" dirty="0" smtClean="0"/>
              <a:t> of Linear regression</a:t>
            </a:r>
            <a:endParaRPr lang="en-IN" sz="3600" dirty="0"/>
          </a:p>
        </p:txBody>
      </p:sp>
      <p:pic>
        <p:nvPicPr>
          <p:cNvPr id="3" name="Picture 2"/>
          <p:cNvPicPr>
            <a:picLocks noChangeAspect="1"/>
          </p:cNvPicPr>
          <p:nvPr/>
        </p:nvPicPr>
        <p:blipFill>
          <a:blip r:embed="rId2"/>
          <a:stretch>
            <a:fillRect/>
          </a:stretch>
        </p:blipFill>
        <p:spPr>
          <a:xfrm>
            <a:off x="4808948" y="1333500"/>
            <a:ext cx="5868577" cy="5157787"/>
          </a:xfrm>
          <a:prstGeom prst="rect">
            <a:avLst/>
          </a:prstGeom>
        </p:spPr>
      </p:pic>
      <p:pic>
        <p:nvPicPr>
          <p:cNvPr id="4" name="Picture 3"/>
          <p:cNvPicPr>
            <a:picLocks noChangeAspect="1"/>
          </p:cNvPicPr>
          <p:nvPr/>
        </p:nvPicPr>
        <p:blipFill>
          <a:blip r:embed="rId3"/>
          <a:stretch>
            <a:fillRect/>
          </a:stretch>
        </p:blipFill>
        <p:spPr>
          <a:xfrm>
            <a:off x="4793025" y="6491286"/>
            <a:ext cx="5884499" cy="1807051"/>
          </a:xfrm>
          <a:prstGeom prst="rect">
            <a:avLst/>
          </a:prstGeom>
        </p:spPr>
      </p:pic>
      <p:pic>
        <p:nvPicPr>
          <p:cNvPr id="5" name="Picture 4"/>
          <p:cNvPicPr>
            <a:picLocks noChangeAspect="1"/>
          </p:cNvPicPr>
          <p:nvPr/>
        </p:nvPicPr>
        <p:blipFill>
          <a:blip r:embed="rId4"/>
          <a:stretch>
            <a:fillRect/>
          </a:stretch>
        </p:blipFill>
        <p:spPr>
          <a:xfrm>
            <a:off x="4793024" y="8298337"/>
            <a:ext cx="5884500" cy="1393697"/>
          </a:xfrm>
          <a:prstGeom prst="rect">
            <a:avLst/>
          </a:prstGeom>
        </p:spPr>
      </p:pic>
    </p:spTree>
    <p:extLst>
      <p:ext uri="{BB962C8B-B14F-4D97-AF65-F5344CB8AC3E}">
        <p14:creationId xmlns:p14="http://schemas.microsoft.com/office/powerpoint/2010/main" val="2637647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Code snippets</a:t>
            </a:r>
            <a:endParaRPr lang="en-IN" dirty="0"/>
          </a:p>
        </p:txBody>
      </p:sp>
      <p:pic>
        <p:nvPicPr>
          <p:cNvPr id="3" name="Picture 2"/>
          <p:cNvPicPr>
            <a:picLocks noChangeAspect="1"/>
          </p:cNvPicPr>
          <p:nvPr/>
        </p:nvPicPr>
        <p:blipFill>
          <a:blip r:embed="rId2"/>
          <a:stretch>
            <a:fillRect/>
          </a:stretch>
        </p:blipFill>
        <p:spPr>
          <a:xfrm>
            <a:off x="5005747" y="1638300"/>
            <a:ext cx="7400925" cy="2800350"/>
          </a:xfrm>
          <a:prstGeom prst="rect">
            <a:avLst/>
          </a:prstGeom>
        </p:spPr>
      </p:pic>
      <p:pic>
        <p:nvPicPr>
          <p:cNvPr id="4" name="Picture 3"/>
          <p:cNvPicPr>
            <a:picLocks noChangeAspect="1"/>
          </p:cNvPicPr>
          <p:nvPr/>
        </p:nvPicPr>
        <p:blipFill>
          <a:blip r:embed="rId3"/>
          <a:stretch>
            <a:fillRect/>
          </a:stretch>
        </p:blipFill>
        <p:spPr>
          <a:xfrm>
            <a:off x="3581400" y="4991100"/>
            <a:ext cx="11144250" cy="4943475"/>
          </a:xfrm>
          <a:prstGeom prst="rect">
            <a:avLst/>
          </a:prstGeom>
        </p:spPr>
      </p:pic>
    </p:spTree>
    <p:extLst>
      <p:ext uri="{BB962C8B-B14F-4D97-AF65-F5344CB8AC3E}">
        <p14:creationId xmlns:p14="http://schemas.microsoft.com/office/powerpoint/2010/main" val="2227914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81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3345"/>
          </a:solidFill>
        </p:spPr>
        <p:txBody>
          <a:bodyPr wrap="square" lIns="0" tIns="0" rIns="0" bIns="0" rtlCol="0"/>
          <a:lstStyle/>
          <a:p>
            <a:endParaRPr/>
          </a:p>
        </p:txBody>
      </p:sp>
      <p:sp>
        <p:nvSpPr>
          <p:cNvPr id="3" name="object 3"/>
          <p:cNvSpPr txBox="1">
            <a:spLocks noGrp="1"/>
          </p:cNvSpPr>
          <p:nvPr>
            <p:ph type="title"/>
          </p:nvPr>
        </p:nvSpPr>
        <p:spPr>
          <a:xfrm>
            <a:off x="3430564" y="995729"/>
            <a:ext cx="9347200" cy="1306195"/>
          </a:xfrm>
          <a:prstGeom prst="rect">
            <a:avLst/>
          </a:prstGeom>
        </p:spPr>
        <p:txBody>
          <a:bodyPr vert="horz" wrap="square" lIns="0" tIns="12700" rIns="0" bIns="0" rtlCol="0">
            <a:spAutoFit/>
          </a:bodyPr>
          <a:lstStyle/>
          <a:p>
            <a:pPr marL="12700">
              <a:lnSpc>
                <a:spcPct val="100000"/>
              </a:lnSpc>
              <a:spcBef>
                <a:spcPts val="100"/>
              </a:spcBef>
            </a:pPr>
            <a:r>
              <a:rPr sz="8400" spc="810" dirty="0">
                <a:solidFill>
                  <a:srgbClr val="CCDAFF"/>
                </a:solidFill>
                <a:latin typeface="Verdana"/>
                <a:cs typeface="Verdana"/>
              </a:rPr>
              <a:t>Team</a:t>
            </a:r>
            <a:r>
              <a:rPr sz="8400" spc="-1330" dirty="0">
                <a:solidFill>
                  <a:srgbClr val="CCDAFF"/>
                </a:solidFill>
                <a:latin typeface="Verdana"/>
                <a:cs typeface="Verdana"/>
              </a:rPr>
              <a:t> </a:t>
            </a:r>
            <a:r>
              <a:rPr sz="8400" spc="890" dirty="0">
                <a:solidFill>
                  <a:srgbClr val="CCDAFF"/>
                </a:solidFill>
                <a:latin typeface="Verdana"/>
                <a:cs typeface="Verdana"/>
              </a:rPr>
              <a:t>Members</a:t>
            </a:r>
            <a:endParaRPr sz="8400">
              <a:latin typeface="Verdana"/>
              <a:cs typeface="Verdana"/>
            </a:endParaRPr>
          </a:p>
        </p:txBody>
      </p:sp>
      <p:sp>
        <p:nvSpPr>
          <p:cNvPr id="4" name="object 4"/>
          <p:cNvSpPr txBox="1">
            <a:spLocks noGrp="1"/>
          </p:cNvSpPr>
          <p:nvPr>
            <p:ph type="body" idx="1"/>
          </p:nvPr>
        </p:nvSpPr>
        <p:spPr>
          <a:prstGeom prst="rect">
            <a:avLst/>
          </a:prstGeom>
        </p:spPr>
        <p:txBody>
          <a:bodyPr vert="horz" wrap="square" lIns="0" tIns="163830" rIns="0" bIns="0" rtlCol="0">
            <a:spAutoFit/>
          </a:bodyPr>
          <a:lstStyle/>
          <a:p>
            <a:pPr marL="12700" algn="l">
              <a:lnSpc>
                <a:spcPct val="100000"/>
              </a:lnSpc>
              <a:spcBef>
                <a:spcPts val="1290"/>
              </a:spcBef>
              <a:buSzPct val="98333"/>
              <a:tabLst>
                <a:tab pos="1186180" algn="l"/>
              </a:tabLst>
            </a:pPr>
            <a:r>
              <a:rPr lang="en-US" spc="-30" dirty="0" smtClean="0"/>
              <a:t>1.V</a:t>
            </a:r>
            <a:r>
              <a:rPr spc="-30" dirty="0" smtClean="0"/>
              <a:t>ISHNU</a:t>
            </a:r>
            <a:r>
              <a:rPr spc="-275" dirty="0" smtClean="0"/>
              <a:t> </a:t>
            </a:r>
            <a:r>
              <a:rPr spc="-204" dirty="0"/>
              <a:t>BANSAL</a:t>
            </a:r>
            <a:r>
              <a:rPr spc="-210" dirty="0"/>
              <a:t> </a:t>
            </a:r>
            <a:r>
              <a:rPr dirty="0"/>
              <a:t>-</a:t>
            </a:r>
            <a:r>
              <a:rPr spc="-240" dirty="0"/>
              <a:t> </a:t>
            </a:r>
            <a:r>
              <a:rPr spc="85" dirty="0"/>
              <a:t>2210992542</a:t>
            </a:r>
          </a:p>
          <a:p>
            <a:pPr marL="12700" algn="l">
              <a:lnSpc>
                <a:spcPct val="100000"/>
              </a:lnSpc>
              <a:spcBef>
                <a:spcPts val="1200"/>
              </a:spcBef>
              <a:buSzPct val="98333"/>
              <a:tabLst>
                <a:tab pos="730250" algn="l"/>
              </a:tabLst>
            </a:pPr>
            <a:r>
              <a:rPr lang="en-US" spc="-245" dirty="0" smtClean="0"/>
              <a:t>2.</a:t>
            </a:r>
            <a:r>
              <a:rPr spc="-245" dirty="0" smtClean="0"/>
              <a:t>SWAYAM</a:t>
            </a:r>
            <a:r>
              <a:rPr spc="-175" dirty="0" smtClean="0"/>
              <a:t> </a:t>
            </a:r>
            <a:r>
              <a:rPr spc="-190" dirty="0"/>
              <a:t>SHARMA</a:t>
            </a:r>
            <a:r>
              <a:rPr spc="-170" dirty="0"/>
              <a:t> </a:t>
            </a:r>
            <a:r>
              <a:rPr dirty="0"/>
              <a:t>-</a:t>
            </a:r>
            <a:r>
              <a:rPr spc="-170" dirty="0"/>
              <a:t> </a:t>
            </a:r>
            <a:r>
              <a:rPr spc="85" dirty="0"/>
              <a:t>2210992434</a:t>
            </a:r>
          </a:p>
          <a:p>
            <a:pPr marL="12700" algn="l">
              <a:lnSpc>
                <a:spcPct val="100000"/>
              </a:lnSpc>
              <a:spcBef>
                <a:spcPts val="1200"/>
              </a:spcBef>
              <a:buSzPct val="98333"/>
              <a:tabLst>
                <a:tab pos="730250" algn="l"/>
              </a:tabLst>
            </a:pPr>
            <a:r>
              <a:rPr lang="en-US" spc="-204" dirty="0" smtClean="0"/>
              <a:t>3.</a:t>
            </a:r>
            <a:r>
              <a:rPr spc="-204" dirty="0" smtClean="0"/>
              <a:t>ADITYA</a:t>
            </a:r>
            <a:r>
              <a:rPr spc="-200" dirty="0" smtClean="0"/>
              <a:t> </a:t>
            </a:r>
            <a:r>
              <a:rPr spc="-190" dirty="0"/>
              <a:t>SHARMA</a:t>
            </a:r>
            <a:r>
              <a:rPr spc="-195" dirty="0"/>
              <a:t> </a:t>
            </a:r>
            <a:r>
              <a:rPr dirty="0"/>
              <a:t>-</a:t>
            </a:r>
            <a:r>
              <a:rPr spc="-200" dirty="0"/>
              <a:t> </a:t>
            </a:r>
            <a:r>
              <a:rPr spc="85" dirty="0"/>
              <a:t>2210992588</a:t>
            </a:r>
          </a:p>
          <a:p>
            <a:pPr marL="12700" algn="l">
              <a:lnSpc>
                <a:spcPct val="100000"/>
              </a:lnSpc>
              <a:spcBef>
                <a:spcPts val="1200"/>
              </a:spcBef>
              <a:buSzPct val="98333"/>
              <a:tabLst>
                <a:tab pos="730250" algn="l"/>
              </a:tabLst>
            </a:pPr>
            <a:r>
              <a:rPr lang="en-US" spc="-310" dirty="0" smtClean="0"/>
              <a:t>4.</a:t>
            </a:r>
            <a:r>
              <a:rPr spc="-310" dirty="0" smtClean="0"/>
              <a:t>TANISHJOT</a:t>
            </a:r>
            <a:r>
              <a:rPr spc="-110" dirty="0" smtClean="0"/>
              <a:t> </a:t>
            </a:r>
            <a:r>
              <a:rPr dirty="0"/>
              <a:t>-</a:t>
            </a:r>
            <a:r>
              <a:rPr spc="-114" dirty="0"/>
              <a:t> </a:t>
            </a:r>
            <a:r>
              <a:rPr spc="85" dirty="0"/>
              <a:t>2210992443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Decision Tree</a:t>
            </a:r>
            <a:endParaRPr lang="en-IN" dirty="0"/>
          </a:p>
        </p:txBody>
      </p:sp>
      <p:sp>
        <p:nvSpPr>
          <p:cNvPr id="3" name="Rectangle 2"/>
          <p:cNvSpPr/>
          <p:nvPr/>
        </p:nvSpPr>
        <p:spPr>
          <a:xfrm>
            <a:off x="3886200" y="1866900"/>
            <a:ext cx="9829800" cy="3785652"/>
          </a:xfrm>
          <a:prstGeom prst="rect">
            <a:avLst/>
          </a:prstGeom>
        </p:spPr>
        <p:txBody>
          <a:bodyPr wrap="square">
            <a:spAutoFit/>
          </a:bodyPr>
          <a:lstStyle/>
          <a:p>
            <a:r>
              <a:rPr lang="en-US" sz="2400" dirty="0" smtClean="0">
                <a:solidFill>
                  <a:schemeClr val="bg1"/>
                </a:solidFill>
                <a:latin typeface="Nunito" pitchFamily="2" charset="0"/>
              </a:rPr>
              <a:t>A decision tree is one of the most powerful tools of supervised learning algorithms used for both classification and regression tasks. It builds a flowchart-like tree structure where each internal node denotes a test on an attribute, each branch represents an outcome of the test, and each leaf node (terminal node) holds a class label.</a:t>
            </a:r>
          </a:p>
          <a:p>
            <a:endParaRPr lang="en-US" sz="2400" dirty="0">
              <a:solidFill>
                <a:schemeClr val="bg1"/>
              </a:solidFill>
              <a:latin typeface="Nunito" pitchFamily="2" charset="0"/>
            </a:endParaRPr>
          </a:p>
          <a:p>
            <a:endParaRPr lang="en-US" sz="2400" dirty="0" smtClean="0">
              <a:solidFill>
                <a:schemeClr val="bg1"/>
              </a:solidFill>
              <a:latin typeface="Nunito" pitchFamily="2" charset="0"/>
            </a:endParaRPr>
          </a:p>
          <a:p>
            <a:pPr algn="l"/>
            <a:r>
              <a:rPr lang="en-US" sz="2400" b="0" i="0" dirty="0" smtClean="0">
                <a:solidFill>
                  <a:schemeClr val="bg1"/>
                </a:solidFill>
                <a:effectLst/>
                <a:latin typeface="Nunito" pitchFamily="2" charset="0"/>
              </a:rPr>
              <a:t>Decision trees are so versatile in simulating  decision-making processes, because of their interpretability and versatility.</a:t>
            </a:r>
          </a:p>
          <a:p>
            <a:endParaRPr lang="en-IN" sz="2400" dirty="0">
              <a:solidFill>
                <a:schemeClr val="bg1"/>
              </a:solidFill>
            </a:endParaRPr>
          </a:p>
        </p:txBody>
      </p:sp>
      <p:pic>
        <p:nvPicPr>
          <p:cNvPr id="4" name="Picture 3"/>
          <p:cNvPicPr>
            <a:picLocks noChangeAspect="1"/>
          </p:cNvPicPr>
          <p:nvPr/>
        </p:nvPicPr>
        <p:blipFill>
          <a:blip r:embed="rId2"/>
          <a:stretch>
            <a:fillRect/>
          </a:stretch>
        </p:blipFill>
        <p:spPr>
          <a:xfrm>
            <a:off x="5562600" y="5829300"/>
            <a:ext cx="5772956" cy="3229426"/>
          </a:xfrm>
          <a:prstGeom prst="rect">
            <a:avLst/>
          </a:prstGeom>
        </p:spPr>
      </p:pic>
    </p:spTree>
    <p:extLst>
      <p:ext uri="{BB962C8B-B14F-4D97-AF65-F5344CB8AC3E}">
        <p14:creationId xmlns:p14="http://schemas.microsoft.com/office/powerpoint/2010/main" val="22423331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Code snippet</a:t>
            </a:r>
            <a:endParaRPr lang="en-IN" dirty="0"/>
          </a:p>
        </p:txBody>
      </p:sp>
      <p:pic>
        <p:nvPicPr>
          <p:cNvPr id="5" name="Picture 4"/>
          <p:cNvPicPr>
            <a:picLocks noChangeAspect="1"/>
          </p:cNvPicPr>
          <p:nvPr/>
        </p:nvPicPr>
        <p:blipFill>
          <a:blip r:embed="rId2"/>
          <a:stretch>
            <a:fillRect/>
          </a:stretch>
        </p:blipFill>
        <p:spPr>
          <a:xfrm>
            <a:off x="6248400" y="6819900"/>
            <a:ext cx="4953000" cy="2819400"/>
          </a:xfrm>
          <a:prstGeom prst="rect">
            <a:avLst/>
          </a:prstGeom>
        </p:spPr>
      </p:pic>
      <p:pic>
        <p:nvPicPr>
          <p:cNvPr id="6" name="Picture 5"/>
          <p:cNvPicPr>
            <a:picLocks noChangeAspect="1"/>
          </p:cNvPicPr>
          <p:nvPr/>
        </p:nvPicPr>
        <p:blipFill>
          <a:blip r:embed="rId3"/>
          <a:stretch>
            <a:fillRect/>
          </a:stretch>
        </p:blipFill>
        <p:spPr>
          <a:xfrm>
            <a:off x="4859894" y="1562100"/>
            <a:ext cx="8268575" cy="4731650"/>
          </a:xfrm>
          <a:prstGeom prst="rect">
            <a:avLst/>
          </a:prstGeom>
        </p:spPr>
      </p:pic>
    </p:spTree>
    <p:extLst>
      <p:ext uri="{BB962C8B-B14F-4D97-AF65-F5344CB8AC3E}">
        <p14:creationId xmlns:p14="http://schemas.microsoft.com/office/powerpoint/2010/main" val="2070455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Support Vector Machine</a:t>
            </a:r>
            <a:endParaRPr lang="en-IN" dirty="0"/>
          </a:p>
        </p:txBody>
      </p:sp>
      <p:sp>
        <p:nvSpPr>
          <p:cNvPr id="3" name="Rectangle 2"/>
          <p:cNvSpPr/>
          <p:nvPr/>
        </p:nvSpPr>
        <p:spPr>
          <a:xfrm>
            <a:off x="4114800" y="1866901"/>
            <a:ext cx="9601200" cy="1200329"/>
          </a:xfrm>
          <a:prstGeom prst="rect">
            <a:avLst/>
          </a:prstGeom>
        </p:spPr>
        <p:txBody>
          <a:bodyPr wrap="square">
            <a:spAutoFit/>
          </a:bodyPr>
          <a:lstStyle/>
          <a:p>
            <a:r>
              <a:rPr lang="en-US" sz="2400" b="0" i="0" dirty="0" smtClean="0">
                <a:solidFill>
                  <a:schemeClr val="bg1"/>
                </a:solidFill>
                <a:effectLst/>
                <a:latin typeface="Nunito" pitchFamily="2" charset="0"/>
              </a:rPr>
              <a:t>Support Vector Machine (SVM) is a powerful machine learning algorithm used for linear or nonlinear classification, regression, and even outlier detection tasks.</a:t>
            </a:r>
            <a:endParaRPr lang="en-IN" sz="2400" dirty="0">
              <a:solidFill>
                <a:schemeClr val="bg1"/>
              </a:solidFill>
            </a:endParaRPr>
          </a:p>
        </p:txBody>
      </p:sp>
      <p:sp>
        <p:nvSpPr>
          <p:cNvPr id="4" name="Rectangle 3"/>
          <p:cNvSpPr/>
          <p:nvPr/>
        </p:nvSpPr>
        <p:spPr>
          <a:xfrm>
            <a:off x="4191000" y="3583403"/>
            <a:ext cx="9525000" cy="1200329"/>
          </a:xfrm>
          <a:prstGeom prst="rect">
            <a:avLst/>
          </a:prstGeom>
        </p:spPr>
        <p:txBody>
          <a:bodyPr wrap="square">
            <a:spAutoFit/>
          </a:bodyPr>
          <a:lstStyle/>
          <a:p>
            <a:pPr algn="l" fontAlgn="base"/>
            <a:r>
              <a:rPr lang="en-US" sz="2400" b="0" i="0" dirty="0" smtClean="0">
                <a:solidFill>
                  <a:schemeClr val="bg1"/>
                </a:solidFill>
                <a:effectLst/>
                <a:latin typeface="Nunito" pitchFamily="2" charset="0"/>
              </a:rPr>
              <a:t>SVM algorithms are very effective as we try to find the maximum separating hyper plane between the different classes available in the target feature.</a:t>
            </a:r>
            <a:endParaRPr lang="en-US" sz="2400" b="0" i="0" dirty="0">
              <a:solidFill>
                <a:schemeClr val="bg1"/>
              </a:solidFill>
              <a:effectLst/>
              <a:latin typeface="Nunito" pitchFamily="2" charset="0"/>
            </a:endParaRPr>
          </a:p>
        </p:txBody>
      </p:sp>
      <p:pic>
        <p:nvPicPr>
          <p:cNvPr id="5" name="Picture 4"/>
          <p:cNvPicPr>
            <a:picLocks noChangeAspect="1"/>
          </p:cNvPicPr>
          <p:nvPr/>
        </p:nvPicPr>
        <p:blipFill>
          <a:blip r:embed="rId2"/>
          <a:stretch>
            <a:fillRect/>
          </a:stretch>
        </p:blipFill>
        <p:spPr>
          <a:xfrm>
            <a:off x="6324600" y="5299336"/>
            <a:ext cx="4410075" cy="3667125"/>
          </a:xfrm>
          <a:prstGeom prst="rect">
            <a:avLst/>
          </a:prstGeom>
        </p:spPr>
      </p:pic>
    </p:spTree>
    <p:extLst>
      <p:ext uri="{BB962C8B-B14F-4D97-AF65-F5344CB8AC3E}">
        <p14:creationId xmlns:p14="http://schemas.microsoft.com/office/powerpoint/2010/main" val="31424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smtClean="0"/>
              <a:t>   Code </a:t>
            </a:r>
            <a:r>
              <a:rPr lang="en-US" dirty="0" smtClean="0"/>
              <a:t>snippet</a:t>
            </a:r>
            <a:endParaRPr lang="en-IN" dirty="0"/>
          </a:p>
        </p:txBody>
      </p:sp>
      <p:pic>
        <p:nvPicPr>
          <p:cNvPr id="3" name="Picture 2"/>
          <p:cNvPicPr>
            <a:picLocks noChangeAspect="1"/>
          </p:cNvPicPr>
          <p:nvPr/>
        </p:nvPicPr>
        <p:blipFill>
          <a:blip r:embed="rId2"/>
          <a:stretch>
            <a:fillRect/>
          </a:stretch>
        </p:blipFill>
        <p:spPr>
          <a:xfrm>
            <a:off x="5181600" y="5600700"/>
            <a:ext cx="6938784" cy="4191000"/>
          </a:xfrm>
          <a:prstGeom prst="rect">
            <a:avLst/>
          </a:prstGeom>
        </p:spPr>
      </p:pic>
      <p:pic>
        <p:nvPicPr>
          <p:cNvPr id="4" name="Picture 3"/>
          <p:cNvPicPr>
            <a:picLocks noChangeAspect="1"/>
          </p:cNvPicPr>
          <p:nvPr/>
        </p:nvPicPr>
        <p:blipFill>
          <a:blip r:embed="rId3"/>
          <a:stretch>
            <a:fillRect/>
          </a:stretch>
        </p:blipFill>
        <p:spPr>
          <a:xfrm>
            <a:off x="4800600" y="1562100"/>
            <a:ext cx="7450640" cy="3468803"/>
          </a:xfrm>
          <a:prstGeom prst="rect">
            <a:avLst/>
          </a:prstGeom>
        </p:spPr>
      </p:pic>
    </p:spTree>
    <p:extLst>
      <p:ext uri="{BB962C8B-B14F-4D97-AF65-F5344CB8AC3E}">
        <p14:creationId xmlns:p14="http://schemas.microsoft.com/office/powerpoint/2010/main" val="6702073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
        <p:nvSpPr>
          <p:cNvPr id="3" name="object 3"/>
          <p:cNvSpPr txBox="1">
            <a:spLocks noGrp="1"/>
          </p:cNvSpPr>
          <p:nvPr>
            <p:ph type="title"/>
          </p:nvPr>
        </p:nvSpPr>
        <p:spPr>
          <a:xfrm>
            <a:off x="584592" y="302519"/>
            <a:ext cx="5330190" cy="1123315"/>
          </a:xfrm>
          <a:prstGeom prst="rect">
            <a:avLst/>
          </a:prstGeom>
        </p:spPr>
        <p:txBody>
          <a:bodyPr vert="horz" wrap="square" lIns="0" tIns="12700" rIns="0" bIns="0" rtlCol="0">
            <a:spAutoFit/>
          </a:bodyPr>
          <a:lstStyle/>
          <a:p>
            <a:pPr marL="12700">
              <a:lnSpc>
                <a:spcPct val="100000"/>
              </a:lnSpc>
              <a:spcBef>
                <a:spcPts val="100"/>
              </a:spcBef>
            </a:pPr>
            <a:r>
              <a:rPr sz="7200" b="1" spc="195" dirty="0">
                <a:latin typeface="Tahoma"/>
                <a:cs typeface="Tahoma"/>
              </a:rPr>
              <a:t>Challenges</a:t>
            </a:r>
            <a:endParaRPr sz="7200">
              <a:latin typeface="Tahoma"/>
              <a:cs typeface="Tahoma"/>
            </a:endParaRPr>
          </a:p>
        </p:txBody>
      </p:sp>
      <p:sp>
        <p:nvSpPr>
          <p:cNvPr id="4" name="object 4"/>
          <p:cNvSpPr txBox="1"/>
          <p:nvPr/>
        </p:nvSpPr>
        <p:spPr>
          <a:xfrm>
            <a:off x="354099" y="1659418"/>
            <a:ext cx="10699115" cy="8350250"/>
          </a:xfrm>
          <a:prstGeom prst="rect">
            <a:avLst/>
          </a:prstGeom>
        </p:spPr>
        <p:txBody>
          <a:bodyPr vert="horz" wrap="square" lIns="0" tIns="12065" rIns="0" bIns="0" rtlCol="0">
            <a:spAutoFit/>
          </a:bodyPr>
          <a:lstStyle/>
          <a:p>
            <a:pPr marL="258445" marR="5080" indent="-246379" algn="just">
              <a:lnSpc>
                <a:spcPct val="140200"/>
              </a:lnSpc>
              <a:spcBef>
                <a:spcPts val="95"/>
              </a:spcBef>
              <a:buFont typeface="Tahoma"/>
              <a:buAutoNum type="arabicPeriod"/>
              <a:tabLst>
                <a:tab pos="259715" algn="l"/>
              </a:tabLst>
            </a:pPr>
            <a:r>
              <a:rPr sz="2050" dirty="0">
                <a:solidFill>
                  <a:srgbClr val="FFFFFF"/>
                </a:solidFill>
                <a:latin typeface="Arial Black"/>
                <a:cs typeface="Arial Black"/>
              </a:rPr>
              <a:t>Data</a:t>
            </a:r>
            <a:r>
              <a:rPr sz="2050" spc="85" dirty="0">
                <a:solidFill>
                  <a:srgbClr val="FFFFFF"/>
                </a:solidFill>
                <a:latin typeface="Arial Black"/>
                <a:cs typeface="Arial Black"/>
              </a:rPr>
              <a:t> </a:t>
            </a:r>
            <a:r>
              <a:rPr sz="2050" spc="-35" dirty="0">
                <a:solidFill>
                  <a:srgbClr val="FFFFFF"/>
                </a:solidFill>
                <a:latin typeface="Arial Black"/>
                <a:cs typeface="Arial Black"/>
              </a:rPr>
              <a:t>Cleaning</a:t>
            </a:r>
            <a:r>
              <a:rPr sz="2050" spc="85" dirty="0">
                <a:solidFill>
                  <a:srgbClr val="FFFFFF"/>
                </a:solidFill>
                <a:latin typeface="Arial Black"/>
                <a:cs typeface="Arial Black"/>
              </a:rPr>
              <a:t> </a:t>
            </a:r>
            <a:r>
              <a:rPr sz="2050" dirty="0">
                <a:solidFill>
                  <a:srgbClr val="FFFFFF"/>
                </a:solidFill>
                <a:latin typeface="Arial Black"/>
                <a:cs typeface="Arial Black"/>
              </a:rPr>
              <a:t>and</a:t>
            </a:r>
            <a:r>
              <a:rPr sz="2050" spc="85" dirty="0">
                <a:solidFill>
                  <a:srgbClr val="FFFFFF"/>
                </a:solidFill>
                <a:latin typeface="Arial Black"/>
                <a:cs typeface="Arial Black"/>
              </a:rPr>
              <a:t> </a:t>
            </a:r>
            <a:r>
              <a:rPr sz="2050" spc="-80" dirty="0">
                <a:solidFill>
                  <a:srgbClr val="FFFFFF"/>
                </a:solidFill>
                <a:latin typeface="Arial Black"/>
                <a:cs typeface="Arial Black"/>
              </a:rPr>
              <a:t>Preprocessing:</a:t>
            </a:r>
            <a:r>
              <a:rPr sz="2050" spc="85" dirty="0">
                <a:solidFill>
                  <a:srgbClr val="FFFFFF"/>
                </a:solidFill>
                <a:latin typeface="Arial Black"/>
                <a:cs typeface="Arial Black"/>
              </a:rPr>
              <a:t> </a:t>
            </a:r>
            <a:r>
              <a:rPr sz="2050" dirty="0">
                <a:solidFill>
                  <a:srgbClr val="FFFFFF"/>
                </a:solidFill>
                <a:latin typeface="Arial Black"/>
                <a:cs typeface="Arial Black"/>
              </a:rPr>
              <a:t>The</a:t>
            </a:r>
            <a:r>
              <a:rPr sz="2050" spc="85" dirty="0">
                <a:solidFill>
                  <a:srgbClr val="FFFFFF"/>
                </a:solidFill>
                <a:latin typeface="Arial Black"/>
                <a:cs typeface="Arial Black"/>
              </a:rPr>
              <a:t> </a:t>
            </a:r>
            <a:r>
              <a:rPr sz="2050" spc="-10" dirty="0">
                <a:solidFill>
                  <a:srgbClr val="FFFFFF"/>
                </a:solidFill>
                <a:latin typeface="Arial Black"/>
                <a:cs typeface="Arial Black"/>
              </a:rPr>
              <a:t>dataset</a:t>
            </a:r>
            <a:r>
              <a:rPr sz="2050" spc="85" dirty="0">
                <a:solidFill>
                  <a:srgbClr val="FFFFFF"/>
                </a:solidFill>
                <a:latin typeface="Arial Black"/>
                <a:cs typeface="Arial Black"/>
              </a:rPr>
              <a:t> </a:t>
            </a:r>
            <a:r>
              <a:rPr sz="2050" dirty="0">
                <a:solidFill>
                  <a:srgbClr val="FFFFFF"/>
                </a:solidFill>
                <a:latin typeface="Arial Black"/>
                <a:cs typeface="Arial Black"/>
              </a:rPr>
              <a:t>you</a:t>
            </a:r>
            <a:r>
              <a:rPr sz="2050" spc="85" dirty="0">
                <a:solidFill>
                  <a:srgbClr val="FFFFFF"/>
                </a:solidFill>
                <a:latin typeface="Arial Black"/>
                <a:cs typeface="Arial Black"/>
              </a:rPr>
              <a:t> </a:t>
            </a:r>
            <a:r>
              <a:rPr sz="2050" dirty="0">
                <a:solidFill>
                  <a:srgbClr val="FFFFFF"/>
                </a:solidFill>
                <a:latin typeface="Arial Black"/>
                <a:cs typeface="Arial Black"/>
              </a:rPr>
              <a:t>provided</a:t>
            </a:r>
            <a:r>
              <a:rPr sz="2050" spc="85" dirty="0">
                <a:solidFill>
                  <a:srgbClr val="FFFFFF"/>
                </a:solidFill>
                <a:latin typeface="Arial Black"/>
                <a:cs typeface="Arial Black"/>
              </a:rPr>
              <a:t> </a:t>
            </a:r>
            <a:r>
              <a:rPr sz="2050" dirty="0">
                <a:solidFill>
                  <a:srgbClr val="FFFFFF"/>
                </a:solidFill>
                <a:latin typeface="Arial Black"/>
                <a:cs typeface="Arial Black"/>
              </a:rPr>
              <a:t>might</a:t>
            </a:r>
            <a:r>
              <a:rPr sz="2050" spc="80" dirty="0">
                <a:solidFill>
                  <a:srgbClr val="FFFFFF"/>
                </a:solidFill>
                <a:latin typeface="Arial Black"/>
                <a:cs typeface="Arial Black"/>
              </a:rPr>
              <a:t> </a:t>
            </a:r>
            <a:r>
              <a:rPr sz="2050" spc="-10" dirty="0">
                <a:solidFill>
                  <a:srgbClr val="FFFFFF"/>
                </a:solidFill>
                <a:latin typeface="Arial Black"/>
                <a:cs typeface="Arial Black"/>
              </a:rPr>
              <a:t>require 	</a:t>
            </a:r>
            <a:r>
              <a:rPr sz="2050" dirty="0">
                <a:solidFill>
                  <a:srgbClr val="FFFFFF"/>
                </a:solidFill>
                <a:latin typeface="Arial Black"/>
                <a:cs typeface="Arial Black"/>
              </a:rPr>
              <a:t>cleaning</a:t>
            </a:r>
            <a:r>
              <a:rPr sz="2050" spc="130" dirty="0">
                <a:solidFill>
                  <a:srgbClr val="FFFFFF"/>
                </a:solidFill>
                <a:latin typeface="Arial Black"/>
                <a:cs typeface="Arial Black"/>
              </a:rPr>
              <a:t> </a:t>
            </a:r>
            <a:r>
              <a:rPr sz="2050" dirty="0">
                <a:solidFill>
                  <a:srgbClr val="FFFFFF"/>
                </a:solidFill>
                <a:latin typeface="Arial Black"/>
                <a:cs typeface="Arial Black"/>
              </a:rPr>
              <a:t>and</a:t>
            </a:r>
            <a:r>
              <a:rPr sz="2050" spc="130" dirty="0">
                <a:solidFill>
                  <a:srgbClr val="FFFFFF"/>
                </a:solidFill>
                <a:latin typeface="Arial Black"/>
                <a:cs typeface="Arial Black"/>
              </a:rPr>
              <a:t> </a:t>
            </a:r>
            <a:r>
              <a:rPr sz="2050" spc="-50" dirty="0">
                <a:solidFill>
                  <a:srgbClr val="FFFFFF"/>
                </a:solidFill>
                <a:latin typeface="Arial Black"/>
                <a:cs typeface="Arial Black"/>
              </a:rPr>
              <a:t>preprocessing</a:t>
            </a:r>
            <a:r>
              <a:rPr sz="2050" spc="130" dirty="0">
                <a:solidFill>
                  <a:srgbClr val="FFFFFF"/>
                </a:solidFill>
                <a:latin typeface="Arial Black"/>
                <a:cs typeface="Arial Black"/>
              </a:rPr>
              <a:t> </a:t>
            </a:r>
            <a:r>
              <a:rPr sz="2050" dirty="0">
                <a:solidFill>
                  <a:srgbClr val="FFFFFF"/>
                </a:solidFill>
                <a:latin typeface="Arial Black"/>
                <a:cs typeface="Arial Black"/>
              </a:rPr>
              <a:t>before</a:t>
            </a:r>
            <a:r>
              <a:rPr sz="2050" spc="130" dirty="0">
                <a:solidFill>
                  <a:srgbClr val="FFFFFF"/>
                </a:solidFill>
                <a:latin typeface="Arial Black"/>
                <a:cs typeface="Arial Black"/>
              </a:rPr>
              <a:t> </a:t>
            </a:r>
            <a:r>
              <a:rPr sz="2050" spc="-10" dirty="0">
                <a:solidFill>
                  <a:srgbClr val="FFFFFF"/>
                </a:solidFill>
                <a:latin typeface="Arial Black"/>
                <a:cs typeface="Arial Black"/>
              </a:rPr>
              <a:t>analysis.</a:t>
            </a:r>
            <a:r>
              <a:rPr sz="2050" spc="130" dirty="0">
                <a:solidFill>
                  <a:srgbClr val="FFFFFF"/>
                </a:solidFill>
                <a:latin typeface="Arial Black"/>
                <a:cs typeface="Arial Black"/>
              </a:rPr>
              <a:t> </a:t>
            </a:r>
            <a:r>
              <a:rPr sz="2050" dirty="0">
                <a:solidFill>
                  <a:srgbClr val="FFFFFF"/>
                </a:solidFill>
                <a:latin typeface="Arial Black"/>
                <a:cs typeface="Arial Black"/>
              </a:rPr>
              <a:t>Dealing</a:t>
            </a:r>
            <a:r>
              <a:rPr sz="2050" spc="130" dirty="0">
                <a:solidFill>
                  <a:srgbClr val="FFFFFF"/>
                </a:solidFill>
                <a:latin typeface="Arial Black"/>
                <a:cs typeface="Arial Black"/>
              </a:rPr>
              <a:t> </a:t>
            </a:r>
            <a:r>
              <a:rPr sz="2050" dirty="0">
                <a:solidFill>
                  <a:srgbClr val="FFFFFF"/>
                </a:solidFill>
                <a:latin typeface="Arial Black"/>
                <a:cs typeface="Arial Black"/>
              </a:rPr>
              <a:t>with</a:t>
            </a:r>
            <a:r>
              <a:rPr sz="2050" spc="130" dirty="0">
                <a:solidFill>
                  <a:srgbClr val="FFFFFF"/>
                </a:solidFill>
                <a:latin typeface="Arial Black"/>
                <a:cs typeface="Arial Black"/>
              </a:rPr>
              <a:t> </a:t>
            </a:r>
            <a:r>
              <a:rPr sz="2050" dirty="0">
                <a:solidFill>
                  <a:srgbClr val="FFFFFF"/>
                </a:solidFill>
                <a:latin typeface="Arial Black"/>
                <a:cs typeface="Arial Black"/>
              </a:rPr>
              <a:t>missing</a:t>
            </a:r>
            <a:r>
              <a:rPr sz="2050" spc="130" dirty="0">
                <a:solidFill>
                  <a:srgbClr val="FFFFFF"/>
                </a:solidFill>
                <a:latin typeface="Arial Black"/>
                <a:cs typeface="Arial Black"/>
              </a:rPr>
              <a:t> </a:t>
            </a:r>
            <a:r>
              <a:rPr sz="2050" spc="-50" dirty="0">
                <a:solidFill>
                  <a:srgbClr val="FFFFFF"/>
                </a:solidFill>
                <a:latin typeface="Arial Black"/>
                <a:cs typeface="Arial Black"/>
              </a:rPr>
              <a:t>values, 	</a:t>
            </a:r>
            <a:r>
              <a:rPr sz="2050" spc="-80" dirty="0">
                <a:solidFill>
                  <a:srgbClr val="FFFFFF"/>
                </a:solidFill>
                <a:latin typeface="Arial Black"/>
                <a:cs typeface="Arial Black"/>
              </a:rPr>
              <a:t>outliers,</a:t>
            </a:r>
            <a:r>
              <a:rPr sz="2050" spc="-110" dirty="0">
                <a:solidFill>
                  <a:srgbClr val="FFFFFF"/>
                </a:solidFill>
                <a:latin typeface="Arial Black"/>
                <a:cs typeface="Arial Black"/>
              </a:rPr>
              <a:t> </a:t>
            </a:r>
            <a:r>
              <a:rPr sz="2050" spc="-105" dirty="0">
                <a:solidFill>
                  <a:srgbClr val="FFFFFF"/>
                </a:solidFill>
                <a:latin typeface="Arial Black"/>
                <a:cs typeface="Arial Black"/>
              </a:rPr>
              <a:t>inconsistent </a:t>
            </a:r>
            <a:r>
              <a:rPr sz="2050" spc="-85" dirty="0">
                <a:solidFill>
                  <a:srgbClr val="FFFFFF"/>
                </a:solidFill>
                <a:latin typeface="Arial Black"/>
                <a:cs typeface="Arial Black"/>
              </a:rPr>
              <a:t>data</a:t>
            </a:r>
            <a:r>
              <a:rPr sz="2050" spc="-105" dirty="0">
                <a:solidFill>
                  <a:srgbClr val="FFFFFF"/>
                </a:solidFill>
                <a:latin typeface="Arial Black"/>
                <a:cs typeface="Arial Black"/>
              </a:rPr>
              <a:t> </a:t>
            </a:r>
            <a:r>
              <a:rPr sz="2050" spc="-75" dirty="0">
                <a:solidFill>
                  <a:srgbClr val="FFFFFF"/>
                </a:solidFill>
                <a:latin typeface="Arial Black"/>
                <a:cs typeface="Arial Black"/>
              </a:rPr>
              <a:t>formats,</a:t>
            </a:r>
            <a:r>
              <a:rPr sz="2050" spc="-105" dirty="0">
                <a:solidFill>
                  <a:srgbClr val="FFFFFF"/>
                </a:solidFill>
                <a:latin typeface="Arial Black"/>
                <a:cs typeface="Arial Black"/>
              </a:rPr>
              <a:t> </a:t>
            </a:r>
            <a:r>
              <a:rPr sz="2050" spc="-65" dirty="0">
                <a:solidFill>
                  <a:srgbClr val="FFFFFF"/>
                </a:solidFill>
                <a:latin typeface="Arial Black"/>
                <a:cs typeface="Arial Black"/>
              </a:rPr>
              <a:t>and</a:t>
            </a:r>
            <a:r>
              <a:rPr sz="2050" spc="-105" dirty="0">
                <a:solidFill>
                  <a:srgbClr val="FFFFFF"/>
                </a:solidFill>
                <a:latin typeface="Arial Black"/>
                <a:cs typeface="Arial Black"/>
              </a:rPr>
              <a:t> </a:t>
            </a:r>
            <a:r>
              <a:rPr sz="2050" spc="-110" dirty="0">
                <a:solidFill>
                  <a:srgbClr val="FFFFFF"/>
                </a:solidFill>
                <a:latin typeface="Arial Black"/>
                <a:cs typeface="Arial Black"/>
              </a:rPr>
              <a:t>duplicates</a:t>
            </a:r>
            <a:r>
              <a:rPr sz="2050" spc="-100" dirty="0">
                <a:solidFill>
                  <a:srgbClr val="FFFFFF"/>
                </a:solidFill>
                <a:latin typeface="Arial Black"/>
                <a:cs typeface="Arial Black"/>
              </a:rPr>
              <a:t> </a:t>
            </a:r>
            <a:r>
              <a:rPr sz="2050" spc="-105" dirty="0">
                <a:solidFill>
                  <a:srgbClr val="FFFFFF"/>
                </a:solidFill>
                <a:latin typeface="Arial Black"/>
                <a:cs typeface="Arial Black"/>
              </a:rPr>
              <a:t>could</a:t>
            </a:r>
            <a:r>
              <a:rPr sz="2050" spc="-110" dirty="0">
                <a:solidFill>
                  <a:srgbClr val="FFFFFF"/>
                </a:solidFill>
                <a:latin typeface="Arial Black"/>
                <a:cs typeface="Arial Black"/>
              </a:rPr>
              <a:t> </a:t>
            </a:r>
            <a:r>
              <a:rPr sz="2050" spc="-105" dirty="0">
                <a:solidFill>
                  <a:srgbClr val="FFFFFF"/>
                </a:solidFill>
                <a:latin typeface="Arial Black"/>
                <a:cs typeface="Arial Black"/>
              </a:rPr>
              <a:t>be </a:t>
            </a:r>
            <a:r>
              <a:rPr sz="2050" spc="-10" dirty="0">
                <a:solidFill>
                  <a:srgbClr val="FFFFFF"/>
                </a:solidFill>
                <a:latin typeface="Arial Black"/>
                <a:cs typeface="Arial Black"/>
              </a:rPr>
              <a:t>challenging.</a:t>
            </a:r>
            <a:endParaRPr sz="2050">
              <a:latin typeface="Arial Black"/>
              <a:cs typeface="Arial Black"/>
            </a:endParaRPr>
          </a:p>
          <a:p>
            <a:pPr marL="258445" marR="5080" indent="-246379" algn="just">
              <a:lnSpc>
                <a:spcPct val="140200"/>
              </a:lnSpc>
              <a:buFont typeface="Tahoma"/>
              <a:buAutoNum type="arabicPeriod"/>
              <a:tabLst>
                <a:tab pos="259715" algn="l"/>
              </a:tabLst>
            </a:pPr>
            <a:r>
              <a:rPr sz="2050" dirty="0">
                <a:solidFill>
                  <a:srgbClr val="FFFFFF"/>
                </a:solidFill>
                <a:latin typeface="Arial Black"/>
                <a:cs typeface="Arial Black"/>
              </a:rPr>
              <a:t>Data</a:t>
            </a:r>
            <a:r>
              <a:rPr sz="2050" spc="95" dirty="0">
                <a:solidFill>
                  <a:srgbClr val="FFFFFF"/>
                </a:solidFill>
                <a:latin typeface="Arial Black"/>
                <a:cs typeface="Arial Black"/>
              </a:rPr>
              <a:t> </a:t>
            </a:r>
            <a:r>
              <a:rPr sz="2050" spc="-60" dirty="0">
                <a:solidFill>
                  <a:srgbClr val="FFFFFF"/>
                </a:solidFill>
                <a:latin typeface="Arial Black"/>
                <a:cs typeface="Arial Black"/>
              </a:rPr>
              <a:t>Visualization:</a:t>
            </a:r>
            <a:r>
              <a:rPr sz="2050" spc="90" dirty="0">
                <a:solidFill>
                  <a:srgbClr val="FFFFFF"/>
                </a:solidFill>
                <a:latin typeface="Arial Black"/>
                <a:cs typeface="Arial Black"/>
              </a:rPr>
              <a:t> </a:t>
            </a:r>
            <a:r>
              <a:rPr sz="2050" spc="-60" dirty="0">
                <a:solidFill>
                  <a:srgbClr val="FFFFFF"/>
                </a:solidFill>
                <a:latin typeface="Arial Black"/>
                <a:cs typeface="Arial Black"/>
              </a:rPr>
              <a:t>Visualizing</a:t>
            </a:r>
            <a:r>
              <a:rPr sz="2050" spc="95" dirty="0">
                <a:solidFill>
                  <a:srgbClr val="FFFFFF"/>
                </a:solidFill>
                <a:latin typeface="Arial Black"/>
                <a:cs typeface="Arial Black"/>
              </a:rPr>
              <a:t> </a:t>
            </a:r>
            <a:r>
              <a:rPr sz="2050" dirty="0">
                <a:solidFill>
                  <a:srgbClr val="FFFFFF"/>
                </a:solidFill>
                <a:latin typeface="Arial Black"/>
                <a:cs typeface="Arial Black"/>
              </a:rPr>
              <a:t>the</a:t>
            </a:r>
            <a:r>
              <a:rPr sz="2050" spc="95" dirty="0">
                <a:solidFill>
                  <a:srgbClr val="FFFFFF"/>
                </a:solidFill>
                <a:latin typeface="Arial Black"/>
                <a:cs typeface="Arial Black"/>
              </a:rPr>
              <a:t> </a:t>
            </a:r>
            <a:r>
              <a:rPr sz="2050" dirty="0">
                <a:solidFill>
                  <a:srgbClr val="FFFFFF"/>
                </a:solidFill>
                <a:latin typeface="Arial Black"/>
                <a:cs typeface="Arial Black"/>
              </a:rPr>
              <a:t>data</a:t>
            </a:r>
            <a:r>
              <a:rPr sz="2050" spc="90" dirty="0">
                <a:solidFill>
                  <a:srgbClr val="FFFFFF"/>
                </a:solidFill>
                <a:latin typeface="Arial Black"/>
                <a:cs typeface="Arial Black"/>
              </a:rPr>
              <a:t> </a:t>
            </a:r>
            <a:r>
              <a:rPr sz="2050" dirty="0">
                <a:solidFill>
                  <a:srgbClr val="FFFFFF"/>
                </a:solidFill>
                <a:latin typeface="Arial Black"/>
                <a:cs typeface="Arial Black"/>
              </a:rPr>
              <a:t>to</a:t>
            </a:r>
            <a:r>
              <a:rPr sz="2050" spc="95" dirty="0">
                <a:solidFill>
                  <a:srgbClr val="FFFFFF"/>
                </a:solidFill>
                <a:latin typeface="Arial Black"/>
                <a:cs typeface="Arial Black"/>
              </a:rPr>
              <a:t> </a:t>
            </a:r>
            <a:r>
              <a:rPr sz="2050" dirty="0">
                <a:solidFill>
                  <a:srgbClr val="FFFFFF"/>
                </a:solidFill>
                <a:latin typeface="Arial Black"/>
                <a:cs typeface="Arial Black"/>
              </a:rPr>
              <a:t>gain</a:t>
            </a:r>
            <a:r>
              <a:rPr sz="2050" spc="95" dirty="0">
                <a:solidFill>
                  <a:srgbClr val="FFFFFF"/>
                </a:solidFill>
                <a:latin typeface="Arial Black"/>
                <a:cs typeface="Arial Black"/>
              </a:rPr>
              <a:t> </a:t>
            </a:r>
            <a:r>
              <a:rPr sz="2050" spc="-35" dirty="0">
                <a:solidFill>
                  <a:srgbClr val="FFFFFF"/>
                </a:solidFill>
                <a:latin typeface="Arial Black"/>
                <a:cs typeface="Arial Black"/>
              </a:rPr>
              <a:t>insights</a:t>
            </a:r>
            <a:r>
              <a:rPr sz="2050" spc="95" dirty="0">
                <a:solidFill>
                  <a:srgbClr val="FFFFFF"/>
                </a:solidFill>
                <a:latin typeface="Arial Black"/>
                <a:cs typeface="Arial Black"/>
              </a:rPr>
              <a:t> </a:t>
            </a:r>
            <a:r>
              <a:rPr sz="2050" dirty="0">
                <a:solidFill>
                  <a:srgbClr val="FFFFFF"/>
                </a:solidFill>
                <a:latin typeface="Arial Black"/>
                <a:cs typeface="Arial Black"/>
              </a:rPr>
              <a:t>and</a:t>
            </a:r>
            <a:r>
              <a:rPr sz="2050" spc="90" dirty="0">
                <a:solidFill>
                  <a:srgbClr val="FFFFFF"/>
                </a:solidFill>
                <a:latin typeface="Arial Black"/>
                <a:cs typeface="Arial Black"/>
              </a:rPr>
              <a:t> </a:t>
            </a:r>
            <a:r>
              <a:rPr sz="2050" spc="-40" dirty="0">
                <a:solidFill>
                  <a:srgbClr val="FFFFFF"/>
                </a:solidFill>
                <a:latin typeface="Arial Black"/>
                <a:cs typeface="Arial Black"/>
              </a:rPr>
              <a:t>understanding 	patterns</a:t>
            </a:r>
            <a:r>
              <a:rPr sz="2050" spc="-80" dirty="0">
                <a:solidFill>
                  <a:srgbClr val="FFFFFF"/>
                </a:solidFill>
                <a:latin typeface="Arial Black"/>
                <a:cs typeface="Arial Black"/>
              </a:rPr>
              <a:t> </a:t>
            </a:r>
            <a:r>
              <a:rPr sz="2050" spc="-60" dirty="0">
                <a:solidFill>
                  <a:srgbClr val="FFFFFF"/>
                </a:solidFill>
                <a:latin typeface="Arial Black"/>
                <a:cs typeface="Arial Black"/>
              </a:rPr>
              <a:t>can</a:t>
            </a:r>
            <a:r>
              <a:rPr sz="2050" spc="-65" dirty="0">
                <a:solidFill>
                  <a:srgbClr val="FFFFFF"/>
                </a:solidFill>
                <a:latin typeface="Arial Black"/>
                <a:cs typeface="Arial Black"/>
              </a:rPr>
              <a:t> </a:t>
            </a:r>
            <a:r>
              <a:rPr sz="2050" dirty="0">
                <a:solidFill>
                  <a:srgbClr val="FFFFFF"/>
                </a:solidFill>
                <a:latin typeface="Arial Black"/>
                <a:cs typeface="Arial Black"/>
              </a:rPr>
              <a:t>be</a:t>
            </a:r>
            <a:r>
              <a:rPr sz="2050" spc="-70" dirty="0">
                <a:solidFill>
                  <a:srgbClr val="FFFFFF"/>
                </a:solidFill>
                <a:latin typeface="Arial Black"/>
                <a:cs typeface="Arial Black"/>
              </a:rPr>
              <a:t> </a:t>
            </a:r>
            <a:r>
              <a:rPr sz="2050" spc="-85" dirty="0">
                <a:solidFill>
                  <a:srgbClr val="FFFFFF"/>
                </a:solidFill>
                <a:latin typeface="Arial Black"/>
                <a:cs typeface="Arial Black"/>
              </a:rPr>
              <a:t>challenging,</a:t>
            </a:r>
            <a:r>
              <a:rPr sz="2050" spc="-65" dirty="0">
                <a:solidFill>
                  <a:srgbClr val="FFFFFF"/>
                </a:solidFill>
                <a:latin typeface="Arial Black"/>
                <a:cs typeface="Arial Black"/>
              </a:rPr>
              <a:t> </a:t>
            </a:r>
            <a:r>
              <a:rPr sz="2050" spc="-110" dirty="0">
                <a:solidFill>
                  <a:srgbClr val="FFFFFF"/>
                </a:solidFill>
                <a:latin typeface="Arial Black"/>
                <a:cs typeface="Arial Black"/>
              </a:rPr>
              <a:t>especially</a:t>
            </a:r>
            <a:r>
              <a:rPr sz="2050" spc="-65" dirty="0">
                <a:solidFill>
                  <a:srgbClr val="FFFFFF"/>
                </a:solidFill>
                <a:latin typeface="Arial Black"/>
                <a:cs typeface="Arial Black"/>
              </a:rPr>
              <a:t> </a:t>
            </a:r>
            <a:r>
              <a:rPr sz="2050" dirty="0">
                <a:solidFill>
                  <a:srgbClr val="FFFFFF"/>
                </a:solidFill>
                <a:latin typeface="Arial Black"/>
                <a:cs typeface="Arial Black"/>
              </a:rPr>
              <a:t>if</a:t>
            </a:r>
            <a:r>
              <a:rPr sz="2050" spc="-70" dirty="0">
                <a:solidFill>
                  <a:srgbClr val="FFFFFF"/>
                </a:solidFill>
                <a:latin typeface="Arial Black"/>
                <a:cs typeface="Arial Black"/>
              </a:rPr>
              <a:t> </a:t>
            </a:r>
            <a:r>
              <a:rPr sz="2050" spc="-10" dirty="0">
                <a:solidFill>
                  <a:srgbClr val="FFFFFF"/>
                </a:solidFill>
                <a:latin typeface="Arial Black"/>
                <a:cs typeface="Arial Black"/>
              </a:rPr>
              <a:t>you're</a:t>
            </a:r>
            <a:r>
              <a:rPr sz="2050" spc="-70" dirty="0">
                <a:solidFill>
                  <a:srgbClr val="FFFFFF"/>
                </a:solidFill>
                <a:latin typeface="Arial Black"/>
                <a:cs typeface="Arial Black"/>
              </a:rPr>
              <a:t> </a:t>
            </a:r>
            <a:r>
              <a:rPr sz="2050" spc="-55" dirty="0">
                <a:solidFill>
                  <a:srgbClr val="FFFFFF"/>
                </a:solidFill>
                <a:latin typeface="Arial Black"/>
                <a:cs typeface="Arial Black"/>
              </a:rPr>
              <a:t>dealing</a:t>
            </a:r>
            <a:r>
              <a:rPr sz="2050" spc="-65" dirty="0">
                <a:solidFill>
                  <a:srgbClr val="FFFFFF"/>
                </a:solidFill>
                <a:latin typeface="Arial Black"/>
                <a:cs typeface="Arial Black"/>
              </a:rPr>
              <a:t> </a:t>
            </a:r>
            <a:r>
              <a:rPr sz="2050" dirty="0">
                <a:solidFill>
                  <a:srgbClr val="FFFFFF"/>
                </a:solidFill>
                <a:latin typeface="Arial Black"/>
                <a:cs typeface="Arial Black"/>
              </a:rPr>
              <a:t>with</a:t>
            </a:r>
            <a:r>
              <a:rPr sz="2050" spc="-70" dirty="0">
                <a:solidFill>
                  <a:srgbClr val="FFFFFF"/>
                </a:solidFill>
                <a:latin typeface="Arial Black"/>
                <a:cs typeface="Arial Black"/>
              </a:rPr>
              <a:t> </a:t>
            </a:r>
            <a:r>
              <a:rPr sz="2050" dirty="0">
                <a:solidFill>
                  <a:srgbClr val="FFFFFF"/>
                </a:solidFill>
                <a:latin typeface="Arial Black"/>
                <a:cs typeface="Arial Black"/>
              </a:rPr>
              <a:t>a</a:t>
            </a:r>
            <a:r>
              <a:rPr sz="2050" spc="-70" dirty="0">
                <a:solidFill>
                  <a:srgbClr val="FFFFFF"/>
                </a:solidFill>
                <a:latin typeface="Arial Black"/>
                <a:cs typeface="Arial Black"/>
              </a:rPr>
              <a:t> </a:t>
            </a:r>
            <a:r>
              <a:rPr sz="2050" spc="-55" dirty="0">
                <a:solidFill>
                  <a:srgbClr val="FFFFFF"/>
                </a:solidFill>
                <a:latin typeface="Arial Black"/>
                <a:cs typeface="Arial Black"/>
              </a:rPr>
              <a:t>large</a:t>
            </a:r>
            <a:r>
              <a:rPr sz="2050" spc="-65" dirty="0">
                <a:solidFill>
                  <a:srgbClr val="FFFFFF"/>
                </a:solidFill>
                <a:latin typeface="Arial Black"/>
                <a:cs typeface="Arial Black"/>
              </a:rPr>
              <a:t> </a:t>
            </a:r>
            <a:r>
              <a:rPr sz="2050" spc="-50" dirty="0">
                <a:solidFill>
                  <a:srgbClr val="FFFFFF"/>
                </a:solidFill>
                <a:latin typeface="Arial Black"/>
                <a:cs typeface="Arial Black"/>
              </a:rPr>
              <a:t>dataset. 	</a:t>
            </a:r>
            <a:r>
              <a:rPr sz="2050" dirty="0">
                <a:solidFill>
                  <a:srgbClr val="FFFFFF"/>
                </a:solidFill>
                <a:latin typeface="Arial Black"/>
                <a:cs typeface="Arial Black"/>
              </a:rPr>
              <a:t>Choosing</a:t>
            </a:r>
            <a:r>
              <a:rPr sz="2050" spc="509" dirty="0">
                <a:solidFill>
                  <a:srgbClr val="FFFFFF"/>
                </a:solidFill>
                <a:latin typeface="Arial Black"/>
                <a:cs typeface="Arial Black"/>
              </a:rPr>
              <a:t> </a:t>
            </a:r>
            <a:r>
              <a:rPr sz="2050" dirty="0">
                <a:solidFill>
                  <a:srgbClr val="FFFFFF"/>
                </a:solidFill>
                <a:latin typeface="Arial Black"/>
                <a:cs typeface="Arial Black"/>
              </a:rPr>
              <a:t>the</a:t>
            </a:r>
            <a:r>
              <a:rPr sz="2050" spc="509" dirty="0">
                <a:solidFill>
                  <a:srgbClr val="FFFFFF"/>
                </a:solidFill>
                <a:latin typeface="Arial Black"/>
                <a:cs typeface="Arial Black"/>
              </a:rPr>
              <a:t> </a:t>
            </a:r>
            <a:r>
              <a:rPr sz="2050" dirty="0">
                <a:solidFill>
                  <a:srgbClr val="FFFFFF"/>
                </a:solidFill>
                <a:latin typeface="Arial Black"/>
                <a:cs typeface="Arial Black"/>
              </a:rPr>
              <a:t>right</a:t>
            </a:r>
            <a:r>
              <a:rPr sz="2050" spc="509" dirty="0">
                <a:solidFill>
                  <a:srgbClr val="FFFFFF"/>
                </a:solidFill>
                <a:latin typeface="Arial Black"/>
                <a:cs typeface="Arial Black"/>
              </a:rPr>
              <a:t> </a:t>
            </a:r>
            <a:r>
              <a:rPr sz="2050" dirty="0">
                <a:solidFill>
                  <a:srgbClr val="FFFFFF"/>
                </a:solidFill>
                <a:latin typeface="Arial Black"/>
                <a:cs typeface="Arial Black"/>
              </a:rPr>
              <a:t>visualization</a:t>
            </a:r>
            <a:r>
              <a:rPr sz="2050" spc="509" dirty="0">
                <a:solidFill>
                  <a:srgbClr val="FFFFFF"/>
                </a:solidFill>
                <a:latin typeface="Arial Black"/>
                <a:cs typeface="Arial Black"/>
              </a:rPr>
              <a:t> </a:t>
            </a:r>
            <a:r>
              <a:rPr sz="2050" dirty="0">
                <a:solidFill>
                  <a:srgbClr val="FFFFFF"/>
                </a:solidFill>
                <a:latin typeface="Arial Black"/>
                <a:cs typeface="Arial Black"/>
              </a:rPr>
              <a:t>techniques</a:t>
            </a:r>
            <a:r>
              <a:rPr sz="2050" spc="505" dirty="0">
                <a:solidFill>
                  <a:srgbClr val="FFFFFF"/>
                </a:solidFill>
                <a:latin typeface="Arial Black"/>
                <a:cs typeface="Arial Black"/>
              </a:rPr>
              <a:t> </a:t>
            </a:r>
            <a:r>
              <a:rPr sz="2050" dirty="0">
                <a:solidFill>
                  <a:srgbClr val="FFFFFF"/>
                </a:solidFill>
                <a:latin typeface="Arial Black"/>
                <a:cs typeface="Arial Black"/>
              </a:rPr>
              <a:t>and</a:t>
            </a:r>
            <a:r>
              <a:rPr sz="2050" spc="-90" dirty="0">
                <a:solidFill>
                  <a:srgbClr val="FFFFFF"/>
                </a:solidFill>
                <a:latin typeface="Arial Black"/>
                <a:cs typeface="Arial Black"/>
              </a:rPr>
              <a:t>  </a:t>
            </a:r>
            <a:r>
              <a:rPr sz="2050" dirty="0">
                <a:solidFill>
                  <a:srgbClr val="FFFFFF"/>
                </a:solidFill>
                <a:latin typeface="Arial Black"/>
                <a:cs typeface="Arial Black"/>
              </a:rPr>
              <a:t>libraries</a:t>
            </a:r>
            <a:r>
              <a:rPr sz="2050" spc="-90" dirty="0">
                <a:solidFill>
                  <a:srgbClr val="FFFFFF"/>
                </a:solidFill>
                <a:latin typeface="Arial Black"/>
                <a:cs typeface="Arial Black"/>
              </a:rPr>
              <a:t>  </a:t>
            </a:r>
            <a:r>
              <a:rPr sz="2050" dirty="0">
                <a:solidFill>
                  <a:srgbClr val="FFFFFF"/>
                </a:solidFill>
                <a:latin typeface="Arial Black"/>
                <a:cs typeface="Arial Black"/>
              </a:rPr>
              <a:t>to</a:t>
            </a:r>
            <a:r>
              <a:rPr sz="2050" spc="-90" dirty="0">
                <a:solidFill>
                  <a:srgbClr val="FFFFFF"/>
                </a:solidFill>
                <a:latin typeface="Arial Black"/>
                <a:cs typeface="Arial Black"/>
              </a:rPr>
              <a:t>  </a:t>
            </a:r>
            <a:r>
              <a:rPr sz="2050" spc="-70" dirty="0">
                <a:solidFill>
                  <a:srgbClr val="FFFFFF"/>
                </a:solidFill>
                <a:latin typeface="Arial Black"/>
                <a:cs typeface="Arial Black"/>
              </a:rPr>
              <a:t>effectively 	</a:t>
            </a:r>
            <a:r>
              <a:rPr sz="2050" spc="-105" dirty="0">
                <a:solidFill>
                  <a:srgbClr val="FFFFFF"/>
                </a:solidFill>
                <a:latin typeface="Arial Black"/>
                <a:cs typeface="Arial Black"/>
              </a:rPr>
              <a:t>communicate</a:t>
            </a:r>
            <a:r>
              <a:rPr sz="2050" spc="-120" dirty="0">
                <a:solidFill>
                  <a:srgbClr val="FFFFFF"/>
                </a:solidFill>
                <a:latin typeface="Arial Black"/>
                <a:cs typeface="Arial Black"/>
              </a:rPr>
              <a:t> </a:t>
            </a:r>
            <a:r>
              <a:rPr sz="2050" spc="-45" dirty="0">
                <a:solidFill>
                  <a:srgbClr val="FFFFFF"/>
                </a:solidFill>
                <a:latin typeface="Arial Black"/>
                <a:cs typeface="Arial Black"/>
              </a:rPr>
              <a:t>your</a:t>
            </a:r>
            <a:r>
              <a:rPr sz="2050" spc="-114" dirty="0">
                <a:solidFill>
                  <a:srgbClr val="FFFFFF"/>
                </a:solidFill>
                <a:latin typeface="Arial Black"/>
                <a:cs typeface="Arial Black"/>
              </a:rPr>
              <a:t> </a:t>
            </a:r>
            <a:r>
              <a:rPr sz="2050" spc="-80" dirty="0">
                <a:solidFill>
                  <a:srgbClr val="FFFFFF"/>
                </a:solidFill>
                <a:latin typeface="Arial Black"/>
                <a:cs typeface="Arial Black"/>
              </a:rPr>
              <a:t>findings</a:t>
            </a:r>
            <a:r>
              <a:rPr sz="2050" spc="-120" dirty="0">
                <a:solidFill>
                  <a:srgbClr val="FFFFFF"/>
                </a:solidFill>
                <a:latin typeface="Arial Black"/>
                <a:cs typeface="Arial Black"/>
              </a:rPr>
              <a:t> </a:t>
            </a:r>
            <a:r>
              <a:rPr sz="2050" spc="-140" dirty="0">
                <a:solidFill>
                  <a:srgbClr val="FFFFFF"/>
                </a:solidFill>
                <a:latin typeface="Arial Black"/>
                <a:cs typeface="Arial Black"/>
              </a:rPr>
              <a:t>can</a:t>
            </a:r>
            <a:r>
              <a:rPr sz="2050" spc="-114" dirty="0">
                <a:solidFill>
                  <a:srgbClr val="FFFFFF"/>
                </a:solidFill>
                <a:latin typeface="Arial Black"/>
                <a:cs typeface="Arial Black"/>
              </a:rPr>
              <a:t> </a:t>
            </a:r>
            <a:r>
              <a:rPr sz="2050" spc="-105" dirty="0">
                <a:solidFill>
                  <a:srgbClr val="FFFFFF"/>
                </a:solidFill>
                <a:latin typeface="Arial Black"/>
                <a:cs typeface="Arial Black"/>
              </a:rPr>
              <a:t>be</a:t>
            </a:r>
            <a:r>
              <a:rPr sz="2050" spc="-114" dirty="0">
                <a:solidFill>
                  <a:srgbClr val="FFFFFF"/>
                </a:solidFill>
                <a:latin typeface="Arial Black"/>
                <a:cs typeface="Arial Black"/>
              </a:rPr>
              <a:t> </a:t>
            </a:r>
            <a:r>
              <a:rPr sz="2050" spc="-10" dirty="0">
                <a:solidFill>
                  <a:srgbClr val="FFFFFF"/>
                </a:solidFill>
                <a:latin typeface="Arial Black"/>
                <a:cs typeface="Arial Black"/>
              </a:rPr>
              <a:t>tricky.</a:t>
            </a:r>
            <a:endParaRPr sz="2050">
              <a:latin typeface="Arial Black"/>
              <a:cs typeface="Arial Black"/>
            </a:endParaRPr>
          </a:p>
          <a:p>
            <a:pPr marL="258445" marR="5080" indent="-246379" algn="just">
              <a:lnSpc>
                <a:spcPct val="140200"/>
              </a:lnSpc>
              <a:buFont typeface="Tahoma"/>
              <a:buAutoNum type="arabicPeriod"/>
              <a:tabLst>
                <a:tab pos="259715" algn="l"/>
              </a:tabLst>
            </a:pPr>
            <a:r>
              <a:rPr sz="2050" spc="-65" dirty="0">
                <a:solidFill>
                  <a:srgbClr val="FFFFFF"/>
                </a:solidFill>
                <a:latin typeface="Arial Black"/>
                <a:cs typeface="Arial Black"/>
              </a:rPr>
              <a:t>Statistical</a:t>
            </a:r>
            <a:r>
              <a:rPr sz="2050" spc="-30" dirty="0">
                <a:solidFill>
                  <a:srgbClr val="FFFFFF"/>
                </a:solidFill>
                <a:latin typeface="Arial Black"/>
                <a:cs typeface="Arial Black"/>
              </a:rPr>
              <a:t> </a:t>
            </a:r>
            <a:r>
              <a:rPr sz="2050" spc="-45" dirty="0">
                <a:solidFill>
                  <a:srgbClr val="FFFFFF"/>
                </a:solidFill>
                <a:latin typeface="Arial Black"/>
                <a:cs typeface="Arial Black"/>
              </a:rPr>
              <a:t>Analysis:</a:t>
            </a:r>
            <a:r>
              <a:rPr sz="2050" spc="-35" dirty="0">
                <a:solidFill>
                  <a:srgbClr val="FFFFFF"/>
                </a:solidFill>
                <a:latin typeface="Arial Black"/>
                <a:cs typeface="Arial Black"/>
              </a:rPr>
              <a:t> </a:t>
            </a:r>
            <a:r>
              <a:rPr sz="2050" spc="-40" dirty="0">
                <a:solidFill>
                  <a:srgbClr val="FFFFFF"/>
                </a:solidFill>
                <a:latin typeface="Arial Black"/>
                <a:cs typeface="Arial Black"/>
              </a:rPr>
              <a:t>Conducting</a:t>
            </a:r>
            <a:r>
              <a:rPr sz="2050" spc="-30" dirty="0">
                <a:solidFill>
                  <a:srgbClr val="FFFFFF"/>
                </a:solidFill>
                <a:latin typeface="Arial Black"/>
                <a:cs typeface="Arial Black"/>
              </a:rPr>
              <a:t> </a:t>
            </a:r>
            <a:r>
              <a:rPr sz="2050" spc="-55" dirty="0">
                <a:solidFill>
                  <a:srgbClr val="FFFFFF"/>
                </a:solidFill>
                <a:latin typeface="Arial Black"/>
                <a:cs typeface="Arial Black"/>
              </a:rPr>
              <a:t>statistical</a:t>
            </a:r>
            <a:r>
              <a:rPr sz="2050" spc="-35" dirty="0">
                <a:solidFill>
                  <a:srgbClr val="FFFFFF"/>
                </a:solidFill>
                <a:latin typeface="Arial Black"/>
                <a:cs typeface="Arial Black"/>
              </a:rPr>
              <a:t> </a:t>
            </a:r>
            <a:r>
              <a:rPr sz="2050" spc="-30" dirty="0">
                <a:solidFill>
                  <a:srgbClr val="FFFFFF"/>
                </a:solidFill>
                <a:latin typeface="Arial Black"/>
                <a:cs typeface="Arial Black"/>
              </a:rPr>
              <a:t>analysis</a:t>
            </a:r>
            <a:r>
              <a:rPr sz="2050" spc="-35" dirty="0">
                <a:solidFill>
                  <a:srgbClr val="FFFFFF"/>
                </a:solidFill>
                <a:latin typeface="Arial Black"/>
                <a:cs typeface="Arial Black"/>
              </a:rPr>
              <a:t> </a:t>
            </a:r>
            <a:r>
              <a:rPr sz="2050" dirty="0">
                <a:solidFill>
                  <a:srgbClr val="FFFFFF"/>
                </a:solidFill>
                <a:latin typeface="Arial Black"/>
                <a:cs typeface="Arial Black"/>
              </a:rPr>
              <a:t>to</a:t>
            </a:r>
            <a:r>
              <a:rPr sz="2050" spc="-30" dirty="0">
                <a:solidFill>
                  <a:srgbClr val="FFFFFF"/>
                </a:solidFill>
                <a:latin typeface="Arial Black"/>
                <a:cs typeface="Arial Black"/>
              </a:rPr>
              <a:t> </a:t>
            </a:r>
            <a:r>
              <a:rPr sz="2050" dirty="0">
                <a:solidFill>
                  <a:srgbClr val="FFFFFF"/>
                </a:solidFill>
                <a:latin typeface="Arial Black"/>
                <a:cs typeface="Arial Black"/>
              </a:rPr>
              <a:t>explore</a:t>
            </a:r>
            <a:r>
              <a:rPr sz="2050" spc="-35" dirty="0">
                <a:solidFill>
                  <a:srgbClr val="FFFFFF"/>
                </a:solidFill>
                <a:latin typeface="Arial Black"/>
                <a:cs typeface="Arial Black"/>
              </a:rPr>
              <a:t> </a:t>
            </a:r>
            <a:r>
              <a:rPr sz="2050" spc="-45" dirty="0">
                <a:solidFill>
                  <a:srgbClr val="FFFFFF"/>
                </a:solidFill>
                <a:latin typeface="Arial Black"/>
                <a:cs typeface="Arial Black"/>
              </a:rPr>
              <a:t>relationships 	</a:t>
            </a:r>
            <a:r>
              <a:rPr sz="2050" spc="-100" dirty="0">
                <a:solidFill>
                  <a:srgbClr val="FFFFFF"/>
                </a:solidFill>
                <a:latin typeface="Arial Black"/>
                <a:cs typeface="Arial Black"/>
              </a:rPr>
              <a:t>between</a:t>
            </a:r>
            <a:r>
              <a:rPr sz="2050" spc="-85" dirty="0">
                <a:solidFill>
                  <a:srgbClr val="FFFFFF"/>
                </a:solidFill>
                <a:latin typeface="Arial Black"/>
                <a:cs typeface="Arial Black"/>
              </a:rPr>
              <a:t> </a:t>
            </a:r>
            <a:r>
              <a:rPr sz="2050" spc="-40" dirty="0">
                <a:solidFill>
                  <a:srgbClr val="FFFFFF"/>
                </a:solidFill>
                <a:latin typeface="Arial Black"/>
                <a:cs typeface="Arial Black"/>
              </a:rPr>
              <a:t>different</a:t>
            </a:r>
            <a:r>
              <a:rPr sz="2050" spc="-130" dirty="0">
                <a:solidFill>
                  <a:srgbClr val="FFFFFF"/>
                </a:solidFill>
                <a:latin typeface="Arial Black"/>
                <a:cs typeface="Arial Black"/>
              </a:rPr>
              <a:t> </a:t>
            </a:r>
            <a:r>
              <a:rPr sz="2050" spc="-95" dirty="0">
                <a:solidFill>
                  <a:srgbClr val="FFFFFF"/>
                </a:solidFill>
                <a:latin typeface="Arial Black"/>
                <a:cs typeface="Arial Black"/>
              </a:rPr>
              <a:t>variables</a:t>
            </a:r>
            <a:r>
              <a:rPr sz="2050" spc="-80" dirty="0">
                <a:solidFill>
                  <a:srgbClr val="FFFFFF"/>
                </a:solidFill>
                <a:latin typeface="Arial Black"/>
                <a:cs typeface="Arial Black"/>
              </a:rPr>
              <a:t> </a:t>
            </a:r>
            <a:r>
              <a:rPr sz="2050" spc="-35" dirty="0">
                <a:solidFill>
                  <a:srgbClr val="FFFFFF"/>
                </a:solidFill>
                <a:latin typeface="Arial Black"/>
                <a:cs typeface="Arial Black"/>
              </a:rPr>
              <a:t>and</a:t>
            </a:r>
            <a:r>
              <a:rPr sz="2050" spc="-135" dirty="0">
                <a:solidFill>
                  <a:srgbClr val="FFFFFF"/>
                </a:solidFill>
                <a:latin typeface="Arial Black"/>
                <a:cs typeface="Arial Black"/>
              </a:rPr>
              <a:t> </a:t>
            </a:r>
            <a:r>
              <a:rPr sz="2050" spc="-65" dirty="0">
                <a:solidFill>
                  <a:srgbClr val="FFFFFF"/>
                </a:solidFill>
                <a:latin typeface="Arial Black"/>
                <a:cs typeface="Arial Black"/>
              </a:rPr>
              <a:t>understanding</a:t>
            </a:r>
            <a:r>
              <a:rPr sz="2050" spc="-95" dirty="0">
                <a:solidFill>
                  <a:srgbClr val="FFFFFF"/>
                </a:solidFill>
                <a:latin typeface="Arial Black"/>
                <a:cs typeface="Arial Black"/>
              </a:rPr>
              <a:t> </a:t>
            </a:r>
            <a:r>
              <a:rPr sz="2050" spc="-25" dirty="0">
                <a:solidFill>
                  <a:srgbClr val="FFFFFF"/>
                </a:solidFill>
                <a:latin typeface="Arial Black"/>
                <a:cs typeface="Arial Black"/>
              </a:rPr>
              <a:t>the</a:t>
            </a:r>
            <a:r>
              <a:rPr sz="2050" spc="-85" dirty="0">
                <a:solidFill>
                  <a:srgbClr val="FFFFFF"/>
                </a:solidFill>
                <a:latin typeface="Arial Black"/>
                <a:cs typeface="Arial Black"/>
              </a:rPr>
              <a:t> </a:t>
            </a:r>
            <a:r>
              <a:rPr sz="2050" spc="-50" dirty="0">
                <a:solidFill>
                  <a:srgbClr val="FFFFFF"/>
                </a:solidFill>
                <a:latin typeface="Arial Black"/>
                <a:cs typeface="Arial Black"/>
              </a:rPr>
              <a:t>distribution</a:t>
            </a:r>
            <a:r>
              <a:rPr sz="2050" spc="-85" dirty="0">
                <a:solidFill>
                  <a:srgbClr val="FFFFFF"/>
                </a:solidFill>
                <a:latin typeface="Arial Black"/>
                <a:cs typeface="Arial Black"/>
              </a:rPr>
              <a:t> </a:t>
            </a:r>
            <a:r>
              <a:rPr sz="2050" dirty="0">
                <a:solidFill>
                  <a:srgbClr val="FFFFFF"/>
                </a:solidFill>
                <a:latin typeface="Arial Black"/>
                <a:cs typeface="Arial Black"/>
              </a:rPr>
              <a:t>of</a:t>
            </a:r>
            <a:r>
              <a:rPr sz="2050" spc="-90" dirty="0">
                <a:solidFill>
                  <a:srgbClr val="FFFFFF"/>
                </a:solidFill>
                <a:latin typeface="Arial Black"/>
                <a:cs typeface="Arial Black"/>
              </a:rPr>
              <a:t> </a:t>
            </a:r>
            <a:r>
              <a:rPr sz="2050" spc="-65" dirty="0">
                <a:solidFill>
                  <a:srgbClr val="FFFFFF"/>
                </a:solidFill>
                <a:latin typeface="Arial Black"/>
                <a:cs typeface="Arial Black"/>
              </a:rPr>
              <a:t>data</a:t>
            </a:r>
            <a:r>
              <a:rPr sz="2050" spc="-85" dirty="0">
                <a:solidFill>
                  <a:srgbClr val="FFFFFF"/>
                </a:solidFill>
                <a:latin typeface="Arial Black"/>
                <a:cs typeface="Arial Black"/>
              </a:rPr>
              <a:t> </a:t>
            </a:r>
            <a:r>
              <a:rPr sz="2050" spc="-160" dirty="0">
                <a:solidFill>
                  <a:srgbClr val="FFFFFF"/>
                </a:solidFill>
                <a:latin typeface="Arial Black"/>
                <a:cs typeface="Arial Black"/>
              </a:rPr>
              <a:t>can</a:t>
            </a:r>
            <a:r>
              <a:rPr sz="2050" spc="-10" dirty="0">
                <a:solidFill>
                  <a:srgbClr val="FFFFFF"/>
                </a:solidFill>
                <a:latin typeface="Arial Black"/>
                <a:cs typeface="Arial Black"/>
              </a:rPr>
              <a:t> </a:t>
            </a:r>
            <a:r>
              <a:rPr sz="2050" spc="-25" dirty="0">
                <a:solidFill>
                  <a:srgbClr val="FFFFFF"/>
                </a:solidFill>
                <a:latin typeface="Arial Black"/>
                <a:cs typeface="Arial Black"/>
              </a:rPr>
              <a:t>be 	</a:t>
            </a:r>
            <a:r>
              <a:rPr sz="2050" dirty="0">
                <a:solidFill>
                  <a:srgbClr val="FFFFFF"/>
                </a:solidFill>
                <a:latin typeface="Arial Black"/>
                <a:cs typeface="Arial Black"/>
              </a:rPr>
              <a:t>complex,</a:t>
            </a:r>
            <a:r>
              <a:rPr sz="2050" spc="355" dirty="0">
                <a:solidFill>
                  <a:srgbClr val="FFFFFF"/>
                </a:solidFill>
                <a:latin typeface="Arial Black"/>
                <a:cs typeface="Arial Black"/>
              </a:rPr>
              <a:t> </a:t>
            </a:r>
            <a:r>
              <a:rPr sz="2050" spc="-20" dirty="0">
                <a:solidFill>
                  <a:srgbClr val="FFFFFF"/>
                </a:solidFill>
                <a:latin typeface="Arial Black"/>
                <a:cs typeface="Arial Black"/>
              </a:rPr>
              <a:t>especially</a:t>
            </a:r>
            <a:r>
              <a:rPr sz="2050" spc="365" dirty="0">
                <a:solidFill>
                  <a:srgbClr val="FFFFFF"/>
                </a:solidFill>
                <a:latin typeface="Arial Black"/>
                <a:cs typeface="Arial Black"/>
              </a:rPr>
              <a:t> </a:t>
            </a:r>
            <a:r>
              <a:rPr sz="2050" dirty="0">
                <a:solidFill>
                  <a:srgbClr val="FFFFFF"/>
                </a:solidFill>
                <a:latin typeface="Arial Black"/>
                <a:cs typeface="Arial Black"/>
              </a:rPr>
              <a:t>if</a:t>
            </a:r>
            <a:r>
              <a:rPr sz="2050" spc="365" dirty="0">
                <a:solidFill>
                  <a:srgbClr val="FFFFFF"/>
                </a:solidFill>
                <a:latin typeface="Arial Black"/>
                <a:cs typeface="Arial Black"/>
              </a:rPr>
              <a:t> </a:t>
            </a:r>
            <a:r>
              <a:rPr sz="2050" dirty="0">
                <a:solidFill>
                  <a:srgbClr val="FFFFFF"/>
                </a:solidFill>
                <a:latin typeface="Arial Black"/>
                <a:cs typeface="Arial Black"/>
              </a:rPr>
              <a:t>you're</a:t>
            </a:r>
            <a:r>
              <a:rPr sz="2050" spc="360" dirty="0">
                <a:solidFill>
                  <a:srgbClr val="FFFFFF"/>
                </a:solidFill>
                <a:latin typeface="Arial Black"/>
                <a:cs typeface="Arial Black"/>
              </a:rPr>
              <a:t> </a:t>
            </a:r>
            <a:r>
              <a:rPr sz="2050" dirty="0">
                <a:solidFill>
                  <a:srgbClr val="FFFFFF"/>
                </a:solidFill>
                <a:latin typeface="Arial Black"/>
                <a:cs typeface="Arial Black"/>
              </a:rPr>
              <a:t>not</a:t>
            </a:r>
            <a:r>
              <a:rPr sz="2050" spc="365" dirty="0">
                <a:solidFill>
                  <a:srgbClr val="FFFFFF"/>
                </a:solidFill>
                <a:latin typeface="Arial Black"/>
                <a:cs typeface="Arial Black"/>
              </a:rPr>
              <a:t> </a:t>
            </a:r>
            <a:r>
              <a:rPr sz="2050" dirty="0">
                <a:solidFill>
                  <a:srgbClr val="FFFFFF"/>
                </a:solidFill>
                <a:latin typeface="Arial Black"/>
                <a:cs typeface="Arial Black"/>
              </a:rPr>
              <a:t>familiar</a:t>
            </a:r>
            <a:r>
              <a:rPr sz="2050" spc="365" dirty="0">
                <a:solidFill>
                  <a:srgbClr val="FFFFFF"/>
                </a:solidFill>
                <a:latin typeface="Arial Black"/>
                <a:cs typeface="Arial Black"/>
              </a:rPr>
              <a:t> </a:t>
            </a:r>
            <a:r>
              <a:rPr sz="2050" dirty="0">
                <a:solidFill>
                  <a:srgbClr val="FFFFFF"/>
                </a:solidFill>
                <a:latin typeface="Arial Black"/>
                <a:cs typeface="Arial Black"/>
              </a:rPr>
              <a:t>with</a:t>
            </a:r>
            <a:r>
              <a:rPr sz="2050" spc="365" dirty="0">
                <a:solidFill>
                  <a:srgbClr val="FFFFFF"/>
                </a:solidFill>
                <a:latin typeface="Arial Black"/>
                <a:cs typeface="Arial Black"/>
              </a:rPr>
              <a:t> </a:t>
            </a:r>
            <a:r>
              <a:rPr sz="2050" spc="-20" dirty="0">
                <a:solidFill>
                  <a:srgbClr val="FFFFFF"/>
                </a:solidFill>
                <a:latin typeface="Arial Black"/>
                <a:cs typeface="Arial Black"/>
              </a:rPr>
              <a:t>statistical</a:t>
            </a:r>
            <a:r>
              <a:rPr sz="2050" spc="365" dirty="0">
                <a:solidFill>
                  <a:srgbClr val="FFFFFF"/>
                </a:solidFill>
                <a:latin typeface="Arial Black"/>
                <a:cs typeface="Arial Black"/>
              </a:rPr>
              <a:t> </a:t>
            </a:r>
            <a:r>
              <a:rPr sz="2050" spc="-10" dirty="0">
                <a:solidFill>
                  <a:srgbClr val="FFFFFF"/>
                </a:solidFill>
                <a:latin typeface="Arial Black"/>
                <a:cs typeface="Arial Black"/>
              </a:rPr>
              <a:t>concepts</a:t>
            </a:r>
            <a:r>
              <a:rPr sz="2050" spc="365" dirty="0">
                <a:solidFill>
                  <a:srgbClr val="FFFFFF"/>
                </a:solidFill>
                <a:latin typeface="Arial Black"/>
                <a:cs typeface="Arial Black"/>
              </a:rPr>
              <a:t> </a:t>
            </a:r>
            <a:r>
              <a:rPr sz="2050" spc="-25" dirty="0">
                <a:solidFill>
                  <a:srgbClr val="FFFFFF"/>
                </a:solidFill>
                <a:latin typeface="Arial Black"/>
                <a:cs typeface="Arial Black"/>
              </a:rPr>
              <a:t>and 	</a:t>
            </a:r>
            <a:r>
              <a:rPr sz="2050" spc="-10" dirty="0">
                <a:solidFill>
                  <a:srgbClr val="FFFFFF"/>
                </a:solidFill>
                <a:latin typeface="Arial Black"/>
                <a:cs typeface="Arial Black"/>
              </a:rPr>
              <a:t>techniques.</a:t>
            </a:r>
            <a:endParaRPr sz="2050">
              <a:latin typeface="Arial Black"/>
              <a:cs typeface="Arial Black"/>
            </a:endParaRPr>
          </a:p>
          <a:p>
            <a:pPr marL="258445" marR="5080" indent="-246379" algn="just">
              <a:lnSpc>
                <a:spcPct val="140200"/>
              </a:lnSpc>
              <a:buFont typeface="Tahoma"/>
              <a:buAutoNum type="arabicPeriod"/>
              <a:tabLst>
                <a:tab pos="259715" algn="l"/>
              </a:tabLst>
            </a:pPr>
            <a:r>
              <a:rPr sz="2050" spc="-85" dirty="0">
                <a:solidFill>
                  <a:srgbClr val="FFFFFF"/>
                </a:solidFill>
                <a:latin typeface="Arial Black"/>
                <a:cs typeface="Arial Black"/>
              </a:rPr>
              <a:t>Descriptive</a:t>
            </a:r>
            <a:r>
              <a:rPr sz="2050" spc="-20" dirty="0">
                <a:solidFill>
                  <a:srgbClr val="FFFFFF"/>
                </a:solidFill>
                <a:latin typeface="Arial Black"/>
                <a:cs typeface="Arial Black"/>
              </a:rPr>
              <a:t> </a:t>
            </a:r>
            <a:r>
              <a:rPr sz="2050" spc="-85" dirty="0">
                <a:solidFill>
                  <a:srgbClr val="FFFFFF"/>
                </a:solidFill>
                <a:latin typeface="Arial Black"/>
                <a:cs typeface="Arial Black"/>
              </a:rPr>
              <a:t>Analysis:</a:t>
            </a:r>
            <a:r>
              <a:rPr sz="2050" spc="-25" dirty="0">
                <a:solidFill>
                  <a:srgbClr val="FFFFFF"/>
                </a:solidFill>
                <a:latin typeface="Arial Black"/>
                <a:cs typeface="Arial Black"/>
              </a:rPr>
              <a:t> </a:t>
            </a:r>
            <a:r>
              <a:rPr sz="2050" spc="-35" dirty="0">
                <a:solidFill>
                  <a:srgbClr val="FFFFFF"/>
                </a:solidFill>
                <a:latin typeface="Arial Black"/>
                <a:cs typeface="Arial Black"/>
              </a:rPr>
              <a:t>Performing</a:t>
            </a:r>
            <a:r>
              <a:rPr sz="2050" spc="-20" dirty="0">
                <a:solidFill>
                  <a:srgbClr val="FFFFFF"/>
                </a:solidFill>
                <a:latin typeface="Arial Black"/>
                <a:cs typeface="Arial Black"/>
              </a:rPr>
              <a:t> </a:t>
            </a:r>
            <a:r>
              <a:rPr sz="2050" spc="-85" dirty="0">
                <a:solidFill>
                  <a:srgbClr val="FFFFFF"/>
                </a:solidFill>
                <a:latin typeface="Arial Black"/>
                <a:cs typeface="Arial Black"/>
              </a:rPr>
              <a:t>descriptive</a:t>
            </a:r>
            <a:r>
              <a:rPr sz="2050" spc="-20" dirty="0">
                <a:solidFill>
                  <a:srgbClr val="FFFFFF"/>
                </a:solidFill>
                <a:latin typeface="Arial Black"/>
                <a:cs typeface="Arial Black"/>
              </a:rPr>
              <a:t> </a:t>
            </a:r>
            <a:r>
              <a:rPr sz="2050" spc="-80" dirty="0">
                <a:solidFill>
                  <a:srgbClr val="FFFFFF"/>
                </a:solidFill>
                <a:latin typeface="Arial Black"/>
                <a:cs typeface="Arial Black"/>
              </a:rPr>
              <a:t>analysis</a:t>
            </a:r>
            <a:r>
              <a:rPr sz="2050" spc="-25" dirty="0">
                <a:solidFill>
                  <a:srgbClr val="FFFFFF"/>
                </a:solidFill>
                <a:latin typeface="Arial Black"/>
                <a:cs typeface="Arial Black"/>
              </a:rPr>
              <a:t> </a:t>
            </a:r>
            <a:r>
              <a:rPr sz="2050" dirty="0">
                <a:solidFill>
                  <a:srgbClr val="FFFFFF"/>
                </a:solidFill>
                <a:latin typeface="Arial Black"/>
                <a:cs typeface="Arial Black"/>
              </a:rPr>
              <a:t>to</a:t>
            </a:r>
            <a:r>
              <a:rPr sz="2050" spc="-20" dirty="0">
                <a:solidFill>
                  <a:srgbClr val="FFFFFF"/>
                </a:solidFill>
                <a:latin typeface="Arial Black"/>
                <a:cs typeface="Arial Black"/>
              </a:rPr>
              <a:t> </a:t>
            </a:r>
            <a:r>
              <a:rPr sz="2050" spc="-45" dirty="0">
                <a:solidFill>
                  <a:srgbClr val="FFFFFF"/>
                </a:solidFill>
                <a:latin typeface="Arial Black"/>
                <a:cs typeface="Arial Black"/>
              </a:rPr>
              <a:t>summarize</a:t>
            </a:r>
            <a:r>
              <a:rPr sz="2050" spc="-25" dirty="0">
                <a:solidFill>
                  <a:srgbClr val="FFFFFF"/>
                </a:solidFill>
                <a:latin typeface="Arial Black"/>
                <a:cs typeface="Arial Black"/>
              </a:rPr>
              <a:t> </a:t>
            </a:r>
            <a:r>
              <a:rPr sz="2050" dirty="0">
                <a:solidFill>
                  <a:srgbClr val="FFFFFF"/>
                </a:solidFill>
                <a:latin typeface="Arial Black"/>
                <a:cs typeface="Arial Black"/>
              </a:rPr>
              <a:t>the</a:t>
            </a:r>
            <a:r>
              <a:rPr sz="2050" spc="-20" dirty="0">
                <a:solidFill>
                  <a:srgbClr val="FFFFFF"/>
                </a:solidFill>
                <a:latin typeface="Arial Black"/>
                <a:cs typeface="Arial Black"/>
              </a:rPr>
              <a:t> main 	</a:t>
            </a:r>
            <a:r>
              <a:rPr sz="2050" spc="-55" dirty="0">
                <a:solidFill>
                  <a:srgbClr val="FFFFFF"/>
                </a:solidFill>
                <a:latin typeface="Arial Black"/>
                <a:cs typeface="Arial Black"/>
              </a:rPr>
              <a:t>characteristics</a:t>
            </a:r>
            <a:r>
              <a:rPr sz="2050" spc="480" dirty="0">
                <a:solidFill>
                  <a:srgbClr val="FFFFFF"/>
                </a:solidFill>
                <a:latin typeface="Arial Black"/>
                <a:cs typeface="Arial Black"/>
              </a:rPr>
              <a:t> </a:t>
            </a:r>
            <a:r>
              <a:rPr sz="2050" dirty="0">
                <a:solidFill>
                  <a:srgbClr val="FFFFFF"/>
                </a:solidFill>
                <a:latin typeface="Arial Black"/>
                <a:cs typeface="Arial Black"/>
              </a:rPr>
              <a:t>of</a:t>
            </a:r>
            <a:r>
              <a:rPr sz="2050" spc="490" dirty="0">
                <a:solidFill>
                  <a:srgbClr val="FFFFFF"/>
                </a:solidFill>
                <a:latin typeface="Arial Black"/>
                <a:cs typeface="Arial Black"/>
              </a:rPr>
              <a:t> </a:t>
            </a:r>
            <a:r>
              <a:rPr sz="2050" dirty="0">
                <a:solidFill>
                  <a:srgbClr val="FFFFFF"/>
                </a:solidFill>
                <a:latin typeface="Arial Black"/>
                <a:cs typeface="Arial Black"/>
              </a:rPr>
              <a:t>the</a:t>
            </a:r>
            <a:r>
              <a:rPr sz="2050" spc="490" dirty="0">
                <a:solidFill>
                  <a:srgbClr val="FFFFFF"/>
                </a:solidFill>
                <a:latin typeface="Arial Black"/>
                <a:cs typeface="Arial Black"/>
              </a:rPr>
              <a:t> </a:t>
            </a:r>
            <a:r>
              <a:rPr sz="2050" dirty="0">
                <a:solidFill>
                  <a:srgbClr val="FFFFFF"/>
                </a:solidFill>
                <a:latin typeface="Arial Black"/>
                <a:cs typeface="Arial Black"/>
              </a:rPr>
              <a:t>dataset,</a:t>
            </a:r>
            <a:r>
              <a:rPr sz="2050" spc="484" dirty="0">
                <a:solidFill>
                  <a:srgbClr val="FFFFFF"/>
                </a:solidFill>
                <a:latin typeface="Arial Black"/>
                <a:cs typeface="Arial Black"/>
              </a:rPr>
              <a:t> </a:t>
            </a:r>
            <a:r>
              <a:rPr sz="2050" dirty="0">
                <a:solidFill>
                  <a:srgbClr val="FFFFFF"/>
                </a:solidFill>
                <a:latin typeface="Arial Black"/>
                <a:cs typeface="Arial Black"/>
              </a:rPr>
              <a:t>such</a:t>
            </a:r>
            <a:r>
              <a:rPr sz="2050" spc="490" dirty="0">
                <a:solidFill>
                  <a:srgbClr val="FFFFFF"/>
                </a:solidFill>
                <a:latin typeface="Arial Black"/>
                <a:cs typeface="Arial Black"/>
              </a:rPr>
              <a:t> </a:t>
            </a:r>
            <a:r>
              <a:rPr sz="2050" dirty="0">
                <a:solidFill>
                  <a:srgbClr val="FFFFFF"/>
                </a:solidFill>
                <a:latin typeface="Arial Black"/>
                <a:cs typeface="Arial Black"/>
              </a:rPr>
              <a:t>as</a:t>
            </a:r>
            <a:r>
              <a:rPr sz="2050" spc="490" dirty="0">
                <a:solidFill>
                  <a:srgbClr val="FFFFFF"/>
                </a:solidFill>
                <a:latin typeface="Arial Black"/>
                <a:cs typeface="Arial Black"/>
              </a:rPr>
              <a:t> </a:t>
            </a:r>
            <a:r>
              <a:rPr sz="2050" dirty="0">
                <a:solidFill>
                  <a:srgbClr val="FFFFFF"/>
                </a:solidFill>
                <a:latin typeface="Arial Black"/>
                <a:cs typeface="Arial Black"/>
              </a:rPr>
              <a:t>mean,</a:t>
            </a:r>
            <a:r>
              <a:rPr sz="2050" spc="490" dirty="0">
                <a:solidFill>
                  <a:srgbClr val="FFFFFF"/>
                </a:solidFill>
                <a:latin typeface="Arial Black"/>
                <a:cs typeface="Arial Black"/>
              </a:rPr>
              <a:t> </a:t>
            </a:r>
            <a:r>
              <a:rPr sz="2050" dirty="0">
                <a:solidFill>
                  <a:srgbClr val="FFFFFF"/>
                </a:solidFill>
                <a:latin typeface="Arial Black"/>
                <a:cs typeface="Arial Black"/>
              </a:rPr>
              <a:t>median,</a:t>
            </a:r>
            <a:r>
              <a:rPr sz="2050" spc="490" dirty="0">
                <a:solidFill>
                  <a:srgbClr val="FFFFFF"/>
                </a:solidFill>
                <a:latin typeface="Arial Black"/>
                <a:cs typeface="Arial Black"/>
              </a:rPr>
              <a:t> </a:t>
            </a:r>
            <a:r>
              <a:rPr sz="2050" dirty="0">
                <a:solidFill>
                  <a:srgbClr val="FFFFFF"/>
                </a:solidFill>
                <a:latin typeface="Arial Black"/>
                <a:cs typeface="Arial Black"/>
              </a:rPr>
              <a:t>mode,</a:t>
            </a:r>
            <a:r>
              <a:rPr sz="2050" spc="490" dirty="0">
                <a:solidFill>
                  <a:srgbClr val="FFFFFF"/>
                </a:solidFill>
                <a:latin typeface="Arial Black"/>
                <a:cs typeface="Arial Black"/>
              </a:rPr>
              <a:t> </a:t>
            </a:r>
            <a:r>
              <a:rPr sz="2050" spc="-25" dirty="0">
                <a:solidFill>
                  <a:srgbClr val="FFFFFF"/>
                </a:solidFill>
                <a:latin typeface="Arial Black"/>
                <a:cs typeface="Arial Black"/>
              </a:rPr>
              <a:t>standard 	</a:t>
            </a:r>
            <a:r>
              <a:rPr sz="2050" spc="-45" dirty="0">
                <a:solidFill>
                  <a:srgbClr val="FFFFFF"/>
                </a:solidFill>
                <a:latin typeface="Arial Black"/>
                <a:cs typeface="Arial Black"/>
              </a:rPr>
              <a:t>deviation,</a:t>
            </a:r>
            <a:r>
              <a:rPr sz="2050" spc="-120" dirty="0">
                <a:solidFill>
                  <a:srgbClr val="FFFFFF"/>
                </a:solidFill>
                <a:latin typeface="Arial Black"/>
                <a:cs typeface="Arial Black"/>
              </a:rPr>
              <a:t> </a:t>
            </a:r>
            <a:r>
              <a:rPr sz="2050" spc="-80" dirty="0">
                <a:solidFill>
                  <a:srgbClr val="FFFFFF"/>
                </a:solidFill>
                <a:latin typeface="Arial Black"/>
                <a:cs typeface="Arial Black"/>
              </a:rPr>
              <a:t>etc., </a:t>
            </a:r>
            <a:r>
              <a:rPr sz="2050" dirty="0">
                <a:solidFill>
                  <a:srgbClr val="FFFFFF"/>
                </a:solidFill>
                <a:latin typeface="Arial Black"/>
                <a:cs typeface="Arial Black"/>
              </a:rPr>
              <a:t>might</a:t>
            </a:r>
            <a:r>
              <a:rPr sz="2050" spc="-85" dirty="0">
                <a:solidFill>
                  <a:srgbClr val="FFFFFF"/>
                </a:solidFill>
                <a:latin typeface="Arial Black"/>
                <a:cs typeface="Arial Black"/>
              </a:rPr>
              <a:t> </a:t>
            </a:r>
            <a:r>
              <a:rPr sz="2050" spc="-60" dirty="0">
                <a:solidFill>
                  <a:srgbClr val="FFFFFF"/>
                </a:solidFill>
                <a:latin typeface="Arial Black"/>
                <a:cs typeface="Arial Black"/>
              </a:rPr>
              <a:t>pose</a:t>
            </a:r>
            <a:r>
              <a:rPr sz="2050" spc="-85" dirty="0">
                <a:solidFill>
                  <a:srgbClr val="FFFFFF"/>
                </a:solidFill>
                <a:latin typeface="Arial Black"/>
                <a:cs typeface="Arial Black"/>
              </a:rPr>
              <a:t> </a:t>
            </a:r>
            <a:r>
              <a:rPr sz="2050" spc="-100" dirty="0">
                <a:solidFill>
                  <a:srgbClr val="FFFFFF"/>
                </a:solidFill>
                <a:latin typeface="Arial Black"/>
                <a:cs typeface="Arial Black"/>
              </a:rPr>
              <a:t>challenges,</a:t>
            </a:r>
            <a:r>
              <a:rPr sz="2050" spc="-70" dirty="0">
                <a:solidFill>
                  <a:srgbClr val="FFFFFF"/>
                </a:solidFill>
                <a:latin typeface="Arial Black"/>
                <a:cs typeface="Arial Black"/>
              </a:rPr>
              <a:t> </a:t>
            </a:r>
            <a:r>
              <a:rPr sz="2050" spc="-105" dirty="0">
                <a:solidFill>
                  <a:srgbClr val="FFFFFF"/>
                </a:solidFill>
                <a:latin typeface="Arial Black"/>
                <a:cs typeface="Arial Black"/>
              </a:rPr>
              <a:t>especially</a:t>
            </a:r>
            <a:r>
              <a:rPr sz="2050" spc="-70" dirty="0">
                <a:solidFill>
                  <a:srgbClr val="FFFFFF"/>
                </a:solidFill>
                <a:latin typeface="Arial Black"/>
                <a:cs typeface="Arial Black"/>
              </a:rPr>
              <a:t> </a:t>
            </a:r>
            <a:r>
              <a:rPr sz="2050" dirty="0">
                <a:solidFill>
                  <a:srgbClr val="FFFFFF"/>
                </a:solidFill>
                <a:latin typeface="Arial Black"/>
                <a:cs typeface="Arial Black"/>
              </a:rPr>
              <a:t>when</a:t>
            </a:r>
            <a:r>
              <a:rPr sz="2050" spc="-85" dirty="0">
                <a:solidFill>
                  <a:srgbClr val="FFFFFF"/>
                </a:solidFill>
                <a:latin typeface="Arial Black"/>
                <a:cs typeface="Arial Black"/>
              </a:rPr>
              <a:t> </a:t>
            </a:r>
            <a:r>
              <a:rPr sz="2050" spc="-55" dirty="0">
                <a:solidFill>
                  <a:srgbClr val="FFFFFF"/>
                </a:solidFill>
                <a:latin typeface="Arial Black"/>
                <a:cs typeface="Arial Black"/>
              </a:rPr>
              <a:t>dealing</a:t>
            </a:r>
            <a:r>
              <a:rPr sz="2050" spc="-85" dirty="0">
                <a:solidFill>
                  <a:srgbClr val="FFFFFF"/>
                </a:solidFill>
                <a:latin typeface="Arial Black"/>
                <a:cs typeface="Arial Black"/>
              </a:rPr>
              <a:t> </a:t>
            </a:r>
            <a:r>
              <a:rPr sz="2050" dirty="0">
                <a:solidFill>
                  <a:srgbClr val="FFFFFF"/>
                </a:solidFill>
                <a:latin typeface="Arial Black"/>
                <a:cs typeface="Arial Black"/>
              </a:rPr>
              <a:t>with</a:t>
            </a:r>
            <a:r>
              <a:rPr sz="2050" spc="-85" dirty="0">
                <a:solidFill>
                  <a:srgbClr val="FFFFFF"/>
                </a:solidFill>
                <a:latin typeface="Arial Black"/>
                <a:cs typeface="Arial Black"/>
              </a:rPr>
              <a:t> </a:t>
            </a:r>
            <a:r>
              <a:rPr sz="2050" spc="-10" dirty="0">
                <a:solidFill>
                  <a:srgbClr val="FFFFFF"/>
                </a:solidFill>
                <a:latin typeface="Arial Black"/>
                <a:cs typeface="Arial Black"/>
              </a:rPr>
              <a:t>multiple 	variables.</a:t>
            </a:r>
            <a:endParaRPr sz="2050">
              <a:latin typeface="Arial Black"/>
              <a:cs typeface="Arial Black"/>
            </a:endParaRPr>
          </a:p>
          <a:p>
            <a:pPr marL="258445" marR="5080" indent="-246379" algn="just">
              <a:lnSpc>
                <a:spcPct val="140200"/>
              </a:lnSpc>
              <a:spcBef>
                <a:spcPts val="5"/>
              </a:spcBef>
              <a:buFont typeface="Tahoma"/>
              <a:buAutoNum type="arabicPeriod"/>
              <a:tabLst>
                <a:tab pos="259715" algn="l"/>
              </a:tabLst>
            </a:pPr>
            <a:r>
              <a:rPr sz="2050" spc="-80" dirty="0">
                <a:solidFill>
                  <a:srgbClr val="FFFFFF"/>
                </a:solidFill>
                <a:latin typeface="Arial Black"/>
                <a:cs typeface="Arial Black"/>
              </a:rPr>
              <a:t>Exploratory </a:t>
            </a:r>
            <a:r>
              <a:rPr sz="2050" spc="-25" dirty="0">
                <a:solidFill>
                  <a:srgbClr val="FFFFFF"/>
                </a:solidFill>
                <a:latin typeface="Arial Black"/>
                <a:cs typeface="Arial Black"/>
              </a:rPr>
              <a:t>Data</a:t>
            </a:r>
            <a:r>
              <a:rPr sz="2050" spc="-40" dirty="0">
                <a:solidFill>
                  <a:srgbClr val="FFFFFF"/>
                </a:solidFill>
                <a:latin typeface="Arial Black"/>
                <a:cs typeface="Arial Black"/>
              </a:rPr>
              <a:t> </a:t>
            </a:r>
            <a:r>
              <a:rPr sz="2050" spc="-105" dirty="0">
                <a:solidFill>
                  <a:srgbClr val="FFFFFF"/>
                </a:solidFill>
                <a:latin typeface="Arial Black"/>
                <a:cs typeface="Arial Black"/>
              </a:rPr>
              <a:t>Analysis</a:t>
            </a:r>
            <a:r>
              <a:rPr sz="2050" spc="-40" dirty="0">
                <a:solidFill>
                  <a:srgbClr val="FFFFFF"/>
                </a:solidFill>
                <a:latin typeface="Arial Black"/>
                <a:cs typeface="Arial Black"/>
              </a:rPr>
              <a:t> </a:t>
            </a:r>
            <a:r>
              <a:rPr sz="2050" spc="-130" dirty="0">
                <a:solidFill>
                  <a:srgbClr val="FFFFFF"/>
                </a:solidFill>
                <a:latin typeface="Arial Black"/>
                <a:cs typeface="Arial Black"/>
              </a:rPr>
              <a:t>(EDA):</a:t>
            </a:r>
            <a:r>
              <a:rPr sz="2050" spc="-40" dirty="0">
                <a:solidFill>
                  <a:srgbClr val="FFFFFF"/>
                </a:solidFill>
                <a:latin typeface="Arial Black"/>
                <a:cs typeface="Arial Black"/>
              </a:rPr>
              <a:t> </a:t>
            </a:r>
            <a:r>
              <a:rPr sz="2050" spc="-95" dirty="0">
                <a:solidFill>
                  <a:srgbClr val="FFFFFF"/>
                </a:solidFill>
                <a:latin typeface="Arial Black"/>
                <a:cs typeface="Arial Black"/>
              </a:rPr>
              <a:t>Conducting</a:t>
            </a:r>
            <a:r>
              <a:rPr sz="2050" spc="-40" dirty="0">
                <a:solidFill>
                  <a:srgbClr val="FFFFFF"/>
                </a:solidFill>
                <a:latin typeface="Arial Black"/>
                <a:cs typeface="Arial Black"/>
              </a:rPr>
              <a:t> </a:t>
            </a:r>
            <a:r>
              <a:rPr sz="2050" spc="-170" dirty="0">
                <a:solidFill>
                  <a:srgbClr val="FFFFFF"/>
                </a:solidFill>
                <a:latin typeface="Arial Black"/>
                <a:cs typeface="Arial Black"/>
              </a:rPr>
              <a:t>EDA</a:t>
            </a:r>
            <a:r>
              <a:rPr sz="2050" spc="-5" dirty="0">
                <a:solidFill>
                  <a:srgbClr val="FFFFFF"/>
                </a:solidFill>
                <a:latin typeface="Arial Black"/>
                <a:cs typeface="Arial Black"/>
              </a:rPr>
              <a:t> </a:t>
            </a:r>
            <a:r>
              <a:rPr sz="2050" dirty="0">
                <a:solidFill>
                  <a:srgbClr val="FFFFFF"/>
                </a:solidFill>
                <a:latin typeface="Arial Black"/>
                <a:cs typeface="Arial Black"/>
              </a:rPr>
              <a:t>to</a:t>
            </a:r>
            <a:r>
              <a:rPr sz="2050" spc="-40" dirty="0">
                <a:solidFill>
                  <a:srgbClr val="FFFFFF"/>
                </a:solidFill>
                <a:latin typeface="Arial Black"/>
                <a:cs typeface="Arial Black"/>
              </a:rPr>
              <a:t> </a:t>
            </a:r>
            <a:r>
              <a:rPr sz="2050" spc="-65" dirty="0">
                <a:solidFill>
                  <a:srgbClr val="FFFFFF"/>
                </a:solidFill>
                <a:latin typeface="Arial Black"/>
                <a:cs typeface="Arial Black"/>
              </a:rPr>
              <a:t>uncover</a:t>
            </a:r>
            <a:r>
              <a:rPr sz="2050" spc="-40" dirty="0">
                <a:solidFill>
                  <a:srgbClr val="FFFFFF"/>
                </a:solidFill>
                <a:latin typeface="Arial Black"/>
                <a:cs typeface="Arial Black"/>
              </a:rPr>
              <a:t> </a:t>
            </a:r>
            <a:r>
              <a:rPr sz="2050" spc="-55" dirty="0">
                <a:solidFill>
                  <a:srgbClr val="FFFFFF"/>
                </a:solidFill>
                <a:latin typeface="Arial Black"/>
                <a:cs typeface="Arial Black"/>
              </a:rPr>
              <a:t>patterns,</a:t>
            </a:r>
            <a:r>
              <a:rPr sz="2050" spc="-40" dirty="0">
                <a:solidFill>
                  <a:srgbClr val="FFFFFF"/>
                </a:solidFill>
                <a:latin typeface="Arial Black"/>
                <a:cs typeface="Arial Black"/>
              </a:rPr>
              <a:t> </a:t>
            </a:r>
            <a:r>
              <a:rPr sz="2050" spc="-10" dirty="0">
                <a:solidFill>
                  <a:srgbClr val="FFFFFF"/>
                </a:solidFill>
                <a:latin typeface="Arial Black"/>
                <a:cs typeface="Arial Black"/>
              </a:rPr>
              <a:t>trends, 	</a:t>
            </a:r>
            <a:r>
              <a:rPr sz="2050" spc="-30" dirty="0">
                <a:solidFill>
                  <a:srgbClr val="FFFFFF"/>
                </a:solidFill>
                <a:latin typeface="Arial Black"/>
                <a:cs typeface="Arial Black"/>
              </a:rPr>
              <a:t>correlations,</a:t>
            </a:r>
            <a:r>
              <a:rPr sz="2050" spc="290" dirty="0">
                <a:solidFill>
                  <a:srgbClr val="FFFFFF"/>
                </a:solidFill>
                <a:latin typeface="Arial Black"/>
                <a:cs typeface="Arial Black"/>
              </a:rPr>
              <a:t> </a:t>
            </a:r>
            <a:r>
              <a:rPr sz="2050" dirty="0">
                <a:solidFill>
                  <a:srgbClr val="FFFFFF"/>
                </a:solidFill>
                <a:latin typeface="Arial Black"/>
                <a:cs typeface="Arial Black"/>
              </a:rPr>
              <a:t>and</a:t>
            </a:r>
            <a:r>
              <a:rPr sz="2050" spc="300" dirty="0">
                <a:solidFill>
                  <a:srgbClr val="FFFFFF"/>
                </a:solidFill>
                <a:latin typeface="Arial Black"/>
                <a:cs typeface="Arial Black"/>
              </a:rPr>
              <a:t> </a:t>
            </a:r>
            <a:r>
              <a:rPr sz="2050" dirty="0">
                <a:solidFill>
                  <a:srgbClr val="FFFFFF"/>
                </a:solidFill>
                <a:latin typeface="Arial Black"/>
                <a:cs typeface="Arial Black"/>
              </a:rPr>
              <a:t>anomalies</a:t>
            </a:r>
            <a:r>
              <a:rPr sz="2050" spc="300" dirty="0">
                <a:solidFill>
                  <a:srgbClr val="FFFFFF"/>
                </a:solidFill>
                <a:latin typeface="Arial Black"/>
                <a:cs typeface="Arial Black"/>
              </a:rPr>
              <a:t> </a:t>
            </a:r>
            <a:r>
              <a:rPr sz="2050" dirty="0">
                <a:solidFill>
                  <a:srgbClr val="FFFFFF"/>
                </a:solidFill>
                <a:latin typeface="Arial Black"/>
                <a:cs typeface="Arial Black"/>
              </a:rPr>
              <a:t>in</a:t>
            </a:r>
            <a:r>
              <a:rPr sz="2050" spc="300" dirty="0">
                <a:solidFill>
                  <a:srgbClr val="FFFFFF"/>
                </a:solidFill>
                <a:latin typeface="Arial Black"/>
                <a:cs typeface="Arial Black"/>
              </a:rPr>
              <a:t> </a:t>
            </a:r>
            <a:r>
              <a:rPr sz="2050" dirty="0">
                <a:solidFill>
                  <a:srgbClr val="FFFFFF"/>
                </a:solidFill>
                <a:latin typeface="Arial Black"/>
                <a:cs typeface="Arial Black"/>
              </a:rPr>
              <a:t>the</a:t>
            </a:r>
            <a:r>
              <a:rPr sz="2050" spc="305" dirty="0">
                <a:solidFill>
                  <a:srgbClr val="FFFFFF"/>
                </a:solidFill>
                <a:latin typeface="Arial Black"/>
                <a:cs typeface="Arial Black"/>
              </a:rPr>
              <a:t> </a:t>
            </a:r>
            <a:r>
              <a:rPr sz="2050" dirty="0">
                <a:solidFill>
                  <a:srgbClr val="FFFFFF"/>
                </a:solidFill>
                <a:latin typeface="Arial Black"/>
                <a:cs typeface="Arial Black"/>
              </a:rPr>
              <a:t>data</a:t>
            </a:r>
            <a:r>
              <a:rPr sz="2050" spc="300" dirty="0">
                <a:solidFill>
                  <a:srgbClr val="FFFFFF"/>
                </a:solidFill>
                <a:latin typeface="Arial Black"/>
                <a:cs typeface="Arial Black"/>
              </a:rPr>
              <a:t> </a:t>
            </a:r>
            <a:r>
              <a:rPr sz="2050" dirty="0">
                <a:solidFill>
                  <a:srgbClr val="FFFFFF"/>
                </a:solidFill>
                <a:latin typeface="Arial Black"/>
                <a:cs typeface="Arial Black"/>
              </a:rPr>
              <a:t>without</a:t>
            </a:r>
            <a:r>
              <a:rPr sz="2050" spc="300" dirty="0">
                <a:solidFill>
                  <a:srgbClr val="FFFFFF"/>
                </a:solidFill>
                <a:latin typeface="Arial Black"/>
                <a:cs typeface="Arial Black"/>
              </a:rPr>
              <a:t> </a:t>
            </a:r>
            <a:r>
              <a:rPr sz="2050" dirty="0">
                <a:solidFill>
                  <a:srgbClr val="FFFFFF"/>
                </a:solidFill>
                <a:latin typeface="Arial Black"/>
                <a:cs typeface="Arial Black"/>
              </a:rPr>
              <a:t>using</a:t>
            </a:r>
            <a:r>
              <a:rPr sz="2050" spc="300" dirty="0">
                <a:solidFill>
                  <a:srgbClr val="FFFFFF"/>
                </a:solidFill>
                <a:latin typeface="Arial Black"/>
                <a:cs typeface="Arial Black"/>
              </a:rPr>
              <a:t> </a:t>
            </a:r>
            <a:r>
              <a:rPr sz="2050" dirty="0">
                <a:solidFill>
                  <a:srgbClr val="FFFFFF"/>
                </a:solidFill>
                <a:latin typeface="Arial Black"/>
                <a:cs typeface="Arial Black"/>
              </a:rPr>
              <a:t>machine</a:t>
            </a:r>
            <a:r>
              <a:rPr sz="2050" spc="300" dirty="0">
                <a:solidFill>
                  <a:srgbClr val="FFFFFF"/>
                </a:solidFill>
                <a:latin typeface="Arial Black"/>
                <a:cs typeface="Arial Black"/>
              </a:rPr>
              <a:t> </a:t>
            </a:r>
            <a:r>
              <a:rPr sz="2050" spc="-25" dirty="0">
                <a:solidFill>
                  <a:srgbClr val="FFFFFF"/>
                </a:solidFill>
                <a:latin typeface="Arial Black"/>
                <a:cs typeface="Arial Black"/>
              </a:rPr>
              <a:t>learning 	</a:t>
            </a:r>
            <a:r>
              <a:rPr sz="2050" spc="-20" dirty="0">
                <a:solidFill>
                  <a:srgbClr val="FFFFFF"/>
                </a:solidFill>
                <a:latin typeface="Arial Black"/>
                <a:cs typeface="Arial Black"/>
              </a:rPr>
              <a:t>models</a:t>
            </a:r>
            <a:r>
              <a:rPr sz="2050" spc="35" dirty="0">
                <a:solidFill>
                  <a:srgbClr val="FFFFFF"/>
                </a:solidFill>
                <a:latin typeface="Arial Black"/>
                <a:cs typeface="Arial Black"/>
              </a:rPr>
              <a:t> </a:t>
            </a:r>
            <a:r>
              <a:rPr sz="2050" dirty="0">
                <a:solidFill>
                  <a:srgbClr val="FFFFFF"/>
                </a:solidFill>
                <a:latin typeface="Arial Black"/>
                <a:cs typeface="Arial Black"/>
              </a:rPr>
              <a:t>can</a:t>
            </a:r>
            <a:r>
              <a:rPr sz="2050" spc="50" dirty="0">
                <a:solidFill>
                  <a:srgbClr val="FFFFFF"/>
                </a:solidFill>
                <a:latin typeface="Arial Black"/>
                <a:cs typeface="Arial Black"/>
              </a:rPr>
              <a:t> </a:t>
            </a:r>
            <a:r>
              <a:rPr sz="2050" dirty="0">
                <a:solidFill>
                  <a:srgbClr val="FFFFFF"/>
                </a:solidFill>
                <a:latin typeface="Arial Black"/>
                <a:cs typeface="Arial Black"/>
              </a:rPr>
              <a:t>be</a:t>
            </a:r>
            <a:r>
              <a:rPr sz="2050" spc="45" dirty="0">
                <a:solidFill>
                  <a:srgbClr val="FFFFFF"/>
                </a:solidFill>
                <a:latin typeface="Arial Black"/>
                <a:cs typeface="Arial Black"/>
              </a:rPr>
              <a:t> </a:t>
            </a:r>
            <a:r>
              <a:rPr sz="2050" spc="-65" dirty="0">
                <a:solidFill>
                  <a:srgbClr val="FFFFFF"/>
                </a:solidFill>
                <a:latin typeface="Arial Black"/>
                <a:cs typeface="Arial Black"/>
              </a:rPr>
              <a:t>time-</a:t>
            </a:r>
            <a:r>
              <a:rPr sz="2050" spc="-50" dirty="0">
                <a:solidFill>
                  <a:srgbClr val="FFFFFF"/>
                </a:solidFill>
                <a:latin typeface="Arial Black"/>
                <a:cs typeface="Arial Black"/>
              </a:rPr>
              <a:t>consuming</a:t>
            </a:r>
            <a:r>
              <a:rPr sz="2050" spc="50" dirty="0">
                <a:solidFill>
                  <a:srgbClr val="FFFFFF"/>
                </a:solidFill>
                <a:latin typeface="Arial Black"/>
                <a:cs typeface="Arial Black"/>
              </a:rPr>
              <a:t> </a:t>
            </a:r>
            <a:r>
              <a:rPr sz="2050" dirty="0">
                <a:solidFill>
                  <a:srgbClr val="FFFFFF"/>
                </a:solidFill>
                <a:latin typeface="Arial Black"/>
                <a:cs typeface="Arial Black"/>
              </a:rPr>
              <a:t>and</a:t>
            </a:r>
            <a:r>
              <a:rPr sz="2050" spc="45" dirty="0">
                <a:solidFill>
                  <a:srgbClr val="FFFFFF"/>
                </a:solidFill>
                <a:latin typeface="Arial Black"/>
                <a:cs typeface="Arial Black"/>
              </a:rPr>
              <a:t> </a:t>
            </a:r>
            <a:r>
              <a:rPr sz="2050" spc="-10" dirty="0">
                <a:solidFill>
                  <a:srgbClr val="FFFFFF"/>
                </a:solidFill>
                <a:latin typeface="Arial Black"/>
                <a:cs typeface="Arial Black"/>
              </a:rPr>
              <a:t>requires</a:t>
            </a:r>
            <a:r>
              <a:rPr sz="2050" spc="50" dirty="0">
                <a:solidFill>
                  <a:srgbClr val="FFFFFF"/>
                </a:solidFill>
                <a:latin typeface="Arial Black"/>
                <a:cs typeface="Arial Black"/>
              </a:rPr>
              <a:t> </a:t>
            </a:r>
            <a:r>
              <a:rPr sz="2050" dirty="0">
                <a:solidFill>
                  <a:srgbClr val="FFFFFF"/>
                </a:solidFill>
                <a:latin typeface="Arial Black"/>
                <a:cs typeface="Arial Black"/>
              </a:rPr>
              <a:t>a</a:t>
            </a:r>
            <a:r>
              <a:rPr sz="2050" spc="45" dirty="0">
                <a:solidFill>
                  <a:srgbClr val="FFFFFF"/>
                </a:solidFill>
                <a:latin typeface="Arial Black"/>
                <a:cs typeface="Arial Black"/>
              </a:rPr>
              <a:t> </a:t>
            </a:r>
            <a:r>
              <a:rPr sz="2050" dirty="0">
                <a:solidFill>
                  <a:srgbClr val="FFFFFF"/>
                </a:solidFill>
                <a:latin typeface="Arial Black"/>
                <a:cs typeface="Arial Black"/>
              </a:rPr>
              <a:t>good</a:t>
            </a:r>
            <a:r>
              <a:rPr sz="2050" spc="50" dirty="0">
                <a:solidFill>
                  <a:srgbClr val="FFFFFF"/>
                </a:solidFill>
                <a:latin typeface="Arial Black"/>
                <a:cs typeface="Arial Black"/>
              </a:rPr>
              <a:t> </a:t>
            </a:r>
            <a:r>
              <a:rPr sz="2050" spc="-35" dirty="0">
                <a:solidFill>
                  <a:srgbClr val="FFFFFF"/>
                </a:solidFill>
                <a:latin typeface="Arial Black"/>
                <a:cs typeface="Arial Black"/>
              </a:rPr>
              <a:t>understanding</a:t>
            </a:r>
            <a:r>
              <a:rPr sz="2050" spc="45" dirty="0">
                <a:solidFill>
                  <a:srgbClr val="FFFFFF"/>
                </a:solidFill>
                <a:latin typeface="Arial Black"/>
                <a:cs typeface="Arial Black"/>
              </a:rPr>
              <a:t> </a:t>
            </a:r>
            <a:r>
              <a:rPr sz="2050" dirty="0">
                <a:solidFill>
                  <a:srgbClr val="FFFFFF"/>
                </a:solidFill>
                <a:latin typeface="Arial Black"/>
                <a:cs typeface="Arial Black"/>
              </a:rPr>
              <a:t>of</a:t>
            </a:r>
            <a:r>
              <a:rPr sz="2050" spc="50" dirty="0">
                <a:solidFill>
                  <a:srgbClr val="FFFFFF"/>
                </a:solidFill>
                <a:latin typeface="Arial Black"/>
                <a:cs typeface="Arial Black"/>
              </a:rPr>
              <a:t> </a:t>
            </a:r>
            <a:r>
              <a:rPr sz="2050" spc="-20" dirty="0">
                <a:solidFill>
                  <a:srgbClr val="FFFFFF"/>
                </a:solidFill>
                <a:latin typeface="Arial Black"/>
                <a:cs typeface="Arial Black"/>
              </a:rPr>
              <a:t>data 	</a:t>
            </a:r>
            <a:r>
              <a:rPr sz="2050" spc="-114" dirty="0">
                <a:solidFill>
                  <a:srgbClr val="FFFFFF"/>
                </a:solidFill>
                <a:latin typeface="Arial Black"/>
                <a:cs typeface="Arial Black"/>
              </a:rPr>
              <a:t>analysis </a:t>
            </a:r>
            <a:r>
              <a:rPr sz="2050" spc="-10" dirty="0">
                <a:solidFill>
                  <a:srgbClr val="FFFFFF"/>
                </a:solidFill>
                <a:latin typeface="Arial Black"/>
                <a:cs typeface="Arial Black"/>
              </a:rPr>
              <a:t>techniques.</a:t>
            </a:r>
            <a:endParaRPr sz="2050">
              <a:latin typeface="Arial Black"/>
              <a:cs typeface="Arial Black"/>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
        <p:nvSpPr>
          <p:cNvPr id="3" name="object 3"/>
          <p:cNvSpPr txBox="1">
            <a:spLocks noGrp="1"/>
          </p:cNvSpPr>
          <p:nvPr>
            <p:ph type="title"/>
          </p:nvPr>
        </p:nvSpPr>
        <p:spPr>
          <a:xfrm>
            <a:off x="1016000" y="1656889"/>
            <a:ext cx="5320665" cy="1123315"/>
          </a:xfrm>
          <a:prstGeom prst="rect">
            <a:avLst/>
          </a:prstGeom>
        </p:spPr>
        <p:txBody>
          <a:bodyPr vert="horz" wrap="square" lIns="0" tIns="12700" rIns="0" bIns="0" rtlCol="0">
            <a:spAutoFit/>
          </a:bodyPr>
          <a:lstStyle/>
          <a:p>
            <a:pPr marL="12700">
              <a:lnSpc>
                <a:spcPct val="100000"/>
              </a:lnSpc>
              <a:spcBef>
                <a:spcPts val="100"/>
              </a:spcBef>
            </a:pPr>
            <a:r>
              <a:rPr sz="7200" b="1" spc="190" dirty="0">
                <a:latin typeface="Tahoma"/>
                <a:cs typeface="Tahoma"/>
              </a:rPr>
              <a:t>Conclusion</a:t>
            </a:r>
            <a:endParaRPr sz="7200">
              <a:latin typeface="Tahoma"/>
              <a:cs typeface="Tahoma"/>
            </a:endParaRPr>
          </a:p>
        </p:txBody>
      </p:sp>
      <p:sp>
        <p:nvSpPr>
          <p:cNvPr id="4" name="object 4"/>
          <p:cNvSpPr txBox="1"/>
          <p:nvPr/>
        </p:nvSpPr>
        <p:spPr>
          <a:xfrm>
            <a:off x="497364" y="2995237"/>
            <a:ext cx="6732270" cy="6711950"/>
          </a:xfrm>
          <a:prstGeom prst="rect">
            <a:avLst/>
          </a:prstGeom>
        </p:spPr>
        <p:txBody>
          <a:bodyPr vert="horz" wrap="square" lIns="0" tIns="12700" rIns="0" bIns="0" rtlCol="0">
            <a:spAutoFit/>
          </a:bodyPr>
          <a:lstStyle/>
          <a:p>
            <a:pPr marL="12700" marR="205104">
              <a:lnSpc>
                <a:spcPct val="116100"/>
              </a:lnSpc>
              <a:spcBef>
                <a:spcPts val="100"/>
              </a:spcBef>
            </a:pPr>
            <a:r>
              <a:rPr sz="2100" spc="-210" dirty="0">
                <a:solidFill>
                  <a:srgbClr val="FFFFFF"/>
                </a:solidFill>
                <a:latin typeface="Arial Black"/>
                <a:cs typeface="Arial Black"/>
              </a:rPr>
              <a:t>To</a:t>
            </a:r>
            <a:r>
              <a:rPr sz="2100" spc="-145" dirty="0">
                <a:solidFill>
                  <a:srgbClr val="FFFFFF"/>
                </a:solidFill>
                <a:latin typeface="Arial Black"/>
                <a:cs typeface="Arial Black"/>
              </a:rPr>
              <a:t> </a:t>
            </a:r>
            <a:r>
              <a:rPr sz="2100" spc="-110" dirty="0">
                <a:solidFill>
                  <a:srgbClr val="FFFFFF"/>
                </a:solidFill>
                <a:latin typeface="Arial Black"/>
                <a:cs typeface="Arial Black"/>
              </a:rPr>
              <a:t>wrap</a:t>
            </a:r>
            <a:r>
              <a:rPr sz="2100" spc="-145" dirty="0">
                <a:solidFill>
                  <a:srgbClr val="FFFFFF"/>
                </a:solidFill>
                <a:latin typeface="Arial Black"/>
                <a:cs typeface="Arial Black"/>
              </a:rPr>
              <a:t> </a:t>
            </a:r>
            <a:r>
              <a:rPr sz="2100" spc="-55" dirty="0">
                <a:solidFill>
                  <a:srgbClr val="FFFFFF"/>
                </a:solidFill>
                <a:latin typeface="Arial Black"/>
                <a:cs typeface="Arial Black"/>
              </a:rPr>
              <a:t>it</a:t>
            </a:r>
            <a:r>
              <a:rPr sz="2100" spc="-145" dirty="0">
                <a:solidFill>
                  <a:srgbClr val="FFFFFF"/>
                </a:solidFill>
                <a:latin typeface="Arial Black"/>
                <a:cs typeface="Arial Black"/>
              </a:rPr>
              <a:t> </a:t>
            </a:r>
            <a:r>
              <a:rPr sz="2100" spc="-75" dirty="0">
                <a:solidFill>
                  <a:srgbClr val="FFFFFF"/>
                </a:solidFill>
                <a:latin typeface="Arial Black"/>
                <a:cs typeface="Arial Black"/>
              </a:rPr>
              <a:t>up,</a:t>
            </a:r>
            <a:r>
              <a:rPr sz="2100" spc="-145" dirty="0">
                <a:solidFill>
                  <a:srgbClr val="FFFFFF"/>
                </a:solidFill>
                <a:latin typeface="Arial Black"/>
                <a:cs typeface="Arial Black"/>
              </a:rPr>
              <a:t> we've </a:t>
            </a:r>
            <a:r>
              <a:rPr sz="2100" spc="-120" dirty="0">
                <a:solidFill>
                  <a:srgbClr val="FFFFFF"/>
                </a:solidFill>
                <a:latin typeface="Arial Black"/>
                <a:cs typeface="Arial Black"/>
              </a:rPr>
              <a:t>explored</a:t>
            </a:r>
            <a:r>
              <a:rPr sz="2100" spc="-140" dirty="0">
                <a:solidFill>
                  <a:srgbClr val="FFFFFF"/>
                </a:solidFill>
                <a:latin typeface="Arial Black"/>
                <a:cs typeface="Arial Black"/>
              </a:rPr>
              <a:t> a</a:t>
            </a:r>
            <a:r>
              <a:rPr sz="2100" spc="-145" dirty="0">
                <a:solidFill>
                  <a:srgbClr val="FFFFFF"/>
                </a:solidFill>
                <a:latin typeface="Arial Black"/>
                <a:cs typeface="Arial Black"/>
              </a:rPr>
              <a:t> </a:t>
            </a:r>
            <a:r>
              <a:rPr sz="2100" spc="-110" dirty="0">
                <a:solidFill>
                  <a:srgbClr val="FFFFFF"/>
                </a:solidFill>
                <a:latin typeface="Arial Black"/>
                <a:cs typeface="Arial Black"/>
              </a:rPr>
              <a:t>bunch</a:t>
            </a:r>
            <a:r>
              <a:rPr sz="2100" spc="-145" dirty="0">
                <a:solidFill>
                  <a:srgbClr val="FFFFFF"/>
                </a:solidFill>
                <a:latin typeface="Arial Black"/>
                <a:cs typeface="Arial Black"/>
              </a:rPr>
              <a:t> </a:t>
            </a:r>
            <a:r>
              <a:rPr sz="2100" spc="-65" dirty="0">
                <a:solidFill>
                  <a:srgbClr val="FFFFFF"/>
                </a:solidFill>
                <a:latin typeface="Arial Black"/>
                <a:cs typeface="Arial Black"/>
              </a:rPr>
              <a:t>of</a:t>
            </a:r>
            <a:r>
              <a:rPr sz="2100" spc="-145" dirty="0">
                <a:solidFill>
                  <a:srgbClr val="FFFFFF"/>
                </a:solidFill>
                <a:latin typeface="Arial Black"/>
                <a:cs typeface="Arial Black"/>
              </a:rPr>
              <a:t> </a:t>
            </a:r>
            <a:r>
              <a:rPr sz="2100" spc="-35" dirty="0">
                <a:solidFill>
                  <a:srgbClr val="FFFFFF"/>
                </a:solidFill>
                <a:latin typeface="Arial Black"/>
                <a:cs typeface="Arial Black"/>
              </a:rPr>
              <a:t>housing </a:t>
            </a:r>
            <a:r>
              <a:rPr sz="2100" spc="-110" dirty="0">
                <a:solidFill>
                  <a:srgbClr val="FFFFFF"/>
                </a:solidFill>
                <a:latin typeface="Arial Black"/>
                <a:cs typeface="Arial Black"/>
              </a:rPr>
              <a:t>data</a:t>
            </a:r>
            <a:r>
              <a:rPr sz="2100" spc="-140" dirty="0">
                <a:solidFill>
                  <a:srgbClr val="FFFFFF"/>
                </a:solidFill>
                <a:latin typeface="Arial Black"/>
                <a:cs typeface="Arial Black"/>
              </a:rPr>
              <a:t> </a:t>
            </a:r>
            <a:r>
              <a:rPr sz="2100" spc="-85" dirty="0">
                <a:solidFill>
                  <a:srgbClr val="FFFFFF"/>
                </a:solidFill>
                <a:latin typeface="Arial Black"/>
                <a:cs typeface="Arial Black"/>
              </a:rPr>
              <a:t>to</a:t>
            </a:r>
            <a:r>
              <a:rPr sz="2100" spc="-140" dirty="0">
                <a:solidFill>
                  <a:srgbClr val="FFFFFF"/>
                </a:solidFill>
                <a:latin typeface="Arial Black"/>
                <a:cs typeface="Arial Black"/>
              </a:rPr>
              <a:t> </a:t>
            </a:r>
            <a:r>
              <a:rPr sz="2100" spc="-95" dirty="0">
                <a:solidFill>
                  <a:srgbClr val="FFFFFF"/>
                </a:solidFill>
                <a:latin typeface="Arial Black"/>
                <a:cs typeface="Arial Black"/>
              </a:rPr>
              <a:t>understand</a:t>
            </a:r>
            <a:r>
              <a:rPr sz="2100" spc="-135" dirty="0">
                <a:solidFill>
                  <a:srgbClr val="FFFFFF"/>
                </a:solidFill>
                <a:latin typeface="Arial Black"/>
                <a:cs typeface="Arial Black"/>
              </a:rPr>
              <a:t> </a:t>
            </a:r>
            <a:r>
              <a:rPr sz="2100" spc="-110" dirty="0">
                <a:solidFill>
                  <a:srgbClr val="FFFFFF"/>
                </a:solidFill>
                <a:latin typeface="Arial Black"/>
                <a:cs typeface="Arial Black"/>
              </a:rPr>
              <a:t>what</a:t>
            </a:r>
            <a:r>
              <a:rPr sz="2100" spc="-140" dirty="0">
                <a:solidFill>
                  <a:srgbClr val="FFFFFF"/>
                </a:solidFill>
                <a:latin typeface="Arial Black"/>
                <a:cs typeface="Arial Black"/>
              </a:rPr>
              <a:t> </a:t>
            </a:r>
            <a:r>
              <a:rPr sz="2100" spc="-155" dirty="0">
                <a:solidFill>
                  <a:srgbClr val="FFFFFF"/>
                </a:solidFill>
                <a:latin typeface="Arial Black"/>
                <a:cs typeface="Arial Black"/>
              </a:rPr>
              <a:t>makes</a:t>
            </a:r>
            <a:r>
              <a:rPr sz="2100" spc="-135" dirty="0">
                <a:solidFill>
                  <a:srgbClr val="FFFFFF"/>
                </a:solidFill>
                <a:latin typeface="Arial Black"/>
                <a:cs typeface="Arial Black"/>
              </a:rPr>
              <a:t> </a:t>
            </a:r>
            <a:r>
              <a:rPr sz="2100" spc="-140" dirty="0">
                <a:solidFill>
                  <a:srgbClr val="FFFFFF"/>
                </a:solidFill>
                <a:latin typeface="Arial Black"/>
                <a:cs typeface="Arial Black"/>
              </a:rPr>
              <a:t>a </a:t>
            </a:r>
            <a:r>
              <a:rPr sz="2100" spc="-10" dirty="0">
                <a:solidFill>
                  <a:srgbClr val="FFFFFF"/>
                </a:solidFill>
                <a:latin typeface="Arial Black"/>
                <a:cs typeface="Arial Black"/>
              </a:rPr>
              <a:t>property </a:t>
            </a:r>
            <a:r>
              <a:rPr sz="2100" spc="-110" dirty="0">
                <a:solidFill>
                  <a:srgbClr val="FFFFFF"/>
                </a:solidFill>
                <a:latin typeface="Arial Black"/>
                <a:cs typeface="Arial Black"/>
              </a:rPr>
              <a:t>valuable.</a:t>
            </a:r>
            <a:r>
              <a:rPr sz="2100" spc="-140" dirty="0">
                <a:solidFill>
                  <a:srgbClr val="FFFFFF"/>
                </a:solidFill>
                <a:latin typeface="Arial Black"/>
                <a:cs typeface="Arial Black"/>
              </a:rPr>
              <a:t> </a:t>
            </a:r>
            <a:r>
              <a:rPr sz="2100" spc="-130" dirty="0">
                <a:solidFill>
                  <a:srgbClr val="FFFFFF"/>
                </a:solidFill>
                <a:latin typeface="Arial Black"/>
                <a:cs typeface="Arial Black"/>
              </a:rPr>
              <a:t>We</a:t>
            </a:r>
            <a:r>
              <a:rPr sz="2100" spc="-140" dirty="0">
                <a:solidFill>
                  <a:srgbClr val="FFFFFF"/>
                </a:solidFill>
                <a:latin typeface="Arial Black"/>
                <a:cs typeface="Arial Black"/>
              </a:rPr>
              <a:t> </a:t>
            </a:r>
            <a:r>
              <a:rPr sz="2100" spc="-60" dirty="0">
                <a:solidFill>
                  <a:srgbClr val="FFFFFF"/>
                </a:solidFill>
                <a:latin typeface="Arial Black"/>
                <a:cs typeface="Arial Black"/>
              </a:rPr>
              <a:t>found</a:t>
            </a:r>
            <a:r>
              <a:rPr sz="2100" spc="-140" dirty="0">
                <a:solidFill>
                  <a:srgbClr val="FFFFFF"/>
                </a:solidFill>
                <a:latin typeface="Arial Black"/>
                <a:cs typeface="Arial Black"/>
              </a:rPr>
              <a:t> </a:t>
            </a:r>
            <a:r>
              <a:rPr sz="2100" spc="-65" dirty="0">
                <a:solidFill>
                  <a:srgbClr val="FFFFFF"/>
                </a:solidFill>
                <a:latin typeface="Arial Black"/>
                <a:cs typeface="Arial Black"/>
              </a:rPr>
              <a:t>out</a:t>
            </a:r>
            <a:r>
              <a:rPr sz="2100" spc="-140" dirty="0">
                <a:solidFill>
                  <a:srgbClr val="FFFFFF"/>
                </a:solidFill>
                <a:latin typeface="Arial Black"/>
                <a:cs typeface="Arial Black"/>
              </a:rPr>
              <a:t> </a:t>
            </a:r>
            <a:r>
              <a:rPr sz="2100" spc="-114" dirty="0">
                <a:solidFill>
                  <a:srgbClr val="FFFFFF"/>
                </a:solidFill>
                <a:latin typeface="Arial Black"/>
                <a:cs typeface="Arial Black"/>
              </a:rPr>
              <a:t>things</a:t>
            </a:r>
            <a:r>
              <a:rPr sz="2100" spc="-140" dirty="0">
                <a:solidFill>
                  <a:srgbClr val="FFFFFF"/>
                </a:solidFill>
                <a:latin typeface="Arial Black"/>
                <a:cs typeface="Arial Black"/>
              </a:rPr>
              <a:t> </a:t>
            </a:r>
            <a:r>
              <a:rPr sz="2100" spc="-110" dirty="0">
                <a:solidFill>
                  <a:srgbClr val="FFFFFF"/>
                </a:solidFill>
                <a:latin typeface="Arial Black"/>
                <a:cs typeface="Arial Black"/>
              </a:rPr>
              <a:t>like</a:t>
            </a:r>
            <a:r>
              <a:rPr sz="2100" spc="-140" dirty="0">
                <a:solidFill>
                  <a:srgbClr val="FFFFFF"/>
                </a:solidFill>
                <a:latin typeface="Arial Black"/>
                <a:cs typeface="Arial Black"/>
              </a:rPr>
              <a:t> </a:t>
            </a:r>
            <a:r>
              <a:rPr sz="2100" spc="-120" dirty="0">
                <a:solidFill>
                  <a:srgbClr val="FFFFFF"/>
                </a:solidFill>
                <a:latin typeface="Arial Black"/>
                <a:cs typeface="Arial Black"/>
              </a:rPr>
              <a:t>how</a:t>
            </a:r>
            <a:r>
              <a:rPr sz="2100" spc="-140" dirty="0">
                <a:solidFill>
                  <a:srgbClr val="FFFFFF"/>
                </a:solidFill>
                <a:latin typeface="Arial Black"/>
                <a:cs typeface="Arial Black"/>
              </a:rPr>
              <a:t> </a:t>
            </a:r>
            <a:r>
              <a:rPr sz="2100" spc="-10" dirty="0">
                <a:solidFill>
                  <a:srgbClr val="FFFFFF"/>
                </a:solidFill>
                <a:latin typeface="Arial Black"/>
                <a:cs typeface="Arial Black"/>
              </a:rPr>
              <a:t>size, </a:t>
            </a:r>
            <a:r>
              <a:rPr sz="2100" spc="-70" dirty="0">
                <a:solidFill>
                  <a:srgbClr val="FFFFFF"/>
                </a:solidFill>
                <a:latin typeface="Arial Black"/>
                <a:cs typeface="Arial Black"/>
              </a:rPr>
              <a:t>number</a:t>
            </a:r>
            <a:r>
              <a:rPr sz="2100" spc="-140" dirty="0">
                <a:solidFill>
                  <a:srgbClr val="FFFFFF"/>
                </a:solidFill>
                <a:latin typeface="Arial Black"/>
                <a:cs typeface="Arial Black"/>
              </a:rPr>
              <a:t> </a:t>
            </a:r>
            <a:r>
              <a:rPr sz="2100" spc="-65" dirty="0">
                <a:solidFill>
                  <a:srgbClr val="FFFFFF"/>
                </a:solidFill>
                <a:latin typeface="Arial Black"/>
                <a:cs typeface="Arial Black"/>
              </a:rPr>
              <a:t>of</a:t>
            </a:r>
            <a:r>
              <a:rPr sz="2100" spc="-135" dirty="0">
                <a:solidFill>
                  <a:srgbClr val="FFFFFF"/>
                </a:solidFill>
                <a:latin typeface="Arial Black"/>
                <a:cs typeface="Arial Black"/>
              </a:rPr>
              <a:t> </a:t>
            </a:r>
            <a:r>
              <a:rPr sz="2100" spc="-114" dirty="0">
                <a:solidFill>
                  <a:srgbClr val="FFFFFF"/>
                </a:solidFill>
                <a:latin typeface="Arial Black"/>
                <a:cs typeface="Arial Black"/>
              </a:rPr>
              <a:t>rooms,</a:t>
            </a:r>
            <a:r>
              <a:rPr sz="2100" spc="-135" dirty="0">
                <a:solidFill>
                  <a:srgbClr val="FFFFFF"/>
                </a:solidFill>
                <a:latin typeface="Arial Black"/>
                <a:cs typeface="Arial Black"/>
              </a:rPr>
              <a:t> </a:t>
            </a:r>
            <a:r>
              <a:rPr sz="2100" spc="-90" dirty="0">
                <a:solidFill>
                  <a:srgbClr val="FFFFFF"/>
                </a:solidFill>
                <a:latin typeface="Arial Black"/>
                <a:cs typeface="Arial Black"/>
              </a:rPr>
              <a:t>and</a:t>
            </a:r>
            <a:r>
              <a:rPr sz="2100" spc="-135" dirty="0">
                <a:solidFill>
                  <a:srgbClr val="FFFFFF"/>
                </a:solidFill>
                <a:latin typeface="Arial Black"/>
                <a:cs typeface="Arial Black"/>
              </a:rPr>
              <a:t> </a:t>
            </a:r>
            <a:r>
              <a:rPr sz="2100" spc="-120" dirty="0">
                <a:solidFill>
                  <a:srgbClr val="FFFFFF"/>
                </a:solidFill>
                <a:latin typeface="Arial Black"/>
                <a:cs typeface="Arial Black"/>
              </a:rPr>
              <a:t>amenities</a:t>
            </a:r>
            <a:r>
              <a:rPr sz="2100" spc="-135" dirty="0">
                <a:solidFill>
                  <a:srgbClr val="FFFFFF"/>
                </a:solidFill>
                <a:latin typeface="Arial Black"/>
                <a:cs typeface="Arial Black"/>
              </a:rPr>
              <a:t> </a:t>
            </a:r>
            <a:r>
              <a:rPr sz="2100" spc="-110" dirty="0">
                <a:solidFill>
                  <a:srgbClr val="FFFFFF"/>
                </a:solidFill>
                <a:latin typeface="Arial Black"/>
                <a:cs typeface="Arial Black"/>
              </a:rPr>
              <a:t>like</a:t>
            </a:r>
            <a:r>
              <a:rPr sz="2100" spc="-135" dirty="0">
                <a:solidFill>
                  <a:srgbClr val="FFFFFF"/>
                </a:solidFill>
                <a:latin typeface="Arial Black"/>
                <a:cs typeface="Arial Black"/>
              </a:rPr>
              <a:t> </a:t>
            </a:r>
            <a:r>
              <a:rPr sz="2100" spc="-25" dirty="0">
                <a:solidFill>
                  <a:srgbClr val="FFFFFF"/>
                </a:solidFill>
                <a:latin typeface="Arial Black"/>
                <a:cs typeface="Arial Black"/>
              </a:rPr>
              <a:t>air </a:t>
            </a:r>
            <a:r>
              <a:rPr sz="2100" spc="-110" dirty="0">
                <a:solidFill>
                  <a:srgbClr val="FFFFFF"/>
                </a:solidFill>
                <a:latin typeface="Arial Black"/>
                <a:cs typeface="Arial Black"/>
              </a:rPr>
              <a:t>conditioning</a:t>
            </a:r>
            <a:r>
              <a:rPr sz="2100" spc="-135" dirty="0">
                <a:solidFill>
                  <a:srgbClr val="FFFFFF"/>
                </a:solidFill>
                <a:latin typeface="Arial Black"/>
                <a:cs typeface="Arial Black"/>
              </a:rPr>
              <a:t> </a:t>
            </a:r>
            <a:r>
              <a:rPr sz="2100" spc="-125" dirty="0">
                <a:solidFill>
                  <a:srgbClr val="FFFFFF"/>
                </a:solidFill>
                <a:latin typeface="Arial Black"/>
                <a:cs typeface="Arial Black"/>
              </a:rPr>
              <a:t>affect</a:t>
            </a:r>
            <a:r>
              <a:rPr sz="2100" spc="-130" dirty="0">
                <a:solidFill>
                  <a:srgbClr val="FFFFFF"/>
                </a:solidFill>
                <a:latin typeface="Arial Black"/>
                <a:cs typeface="Arial Black"/>
              </a:rPr>
              <a:t> </a:t>
            </a:r>
            <a:r>
              <a:rPr sz="2100" spc="-85" dirty="0">
                <a:solidFill>
                  <a:srgbClr val="FFFFFF"/>
                </a:solidFill>
                <a:latin typeface="Arial Black"/>
                <a:cs typeface="Arial Black"/>
              </a:rPr>
              <a:t>the</a:t>
            </a:r>
            <a:r>
              <a:rPr sz="2100" spc="-130" dirty="0">
                <a:solidFill>
                  <a:srgbClr val="FFFFFF"/>
                </a:solidFill>
                <a:latin typeface="Arial Black"/>
                <a:cs typeface="Arial Black"/>
              </a:rPr>
              <a:t> </a:t>
            </a:r>
            <a:r>
              <a:rPr sz="2100" spc="-135" dirty="0">
                <a:solidFill>
                  <a:srgbClr val="FFFFFF"/>
                </a:solidFill>
                <a:latin typeface="Arial Black"/>
                <a:cs typeface="Arial Black"/>
              </a:rPr>
              <a:t>price.</a:t>
            </a:r>
            <a:r>
              <a:rPr sz="2100" spc="-130" dirty="0">
                <a:solidFill>
                  <a:srgbClr val="FFFFFF"/>
                </a:solidFill>
                <a:latin typeface="Arial Black"/>
                <a:cs typeface="Arial Black"/>
              </a:rPr>
              <a:t> We </a:t>
            </a:r>
            <a:r>
              <a:rPr sz="2100" spc="-150" dirty="0">
                <a:solidFill>
                  <a:srgbClr val="FFFFFF"/>
                </a:solidFill>
                <a:latin typeface="Arial Black"/>
                <a:cs typeface="Arial Black"/>
              </a:rPr>
              <a:t>also</a:t>
            </a:r>
            <a:r>
              <a:rPr sz="2100" spc="-130" dirty="0">
                <a:solidFill>
                  <a:srgbClr val="FFFFFF"/>
                </a:solidFill>
                <a:latin typeface="Arial Black"/>
                <a:cs typeface="Arial Black"/>
              </a:rPr>
              <a:t> </a:t>
            </a:r>
            <a:r>
              <a:rPr sz="2100" spc="-10" dirty="0">
                <a:solidFill>
                  <a:srgbClr val="FFFFFF"/>
                </a:solidFill>
                <a:latin typeface="Arial Black"/>
                <a:cs typeface="Arial Black"/>
              </a:rPr>
              <a:t>noticed </a:t>
            </a:r>
            <a:r>
              <a:rPr sz="2100" spc="-105" dirty="0">
                <a:solidFill>
                  <a:srgbClr val="FFFFFF"/>
                </a:solidFill>
                <a:latin typeface="Arial Black"/>
                <a:cs typeface="Arial Black"/>
              </a:rPr>
              <a:t>trends</a:t>
            </a:r>
            <a:r>
              <a:rPr sz="2100" spc="-140" dirty="0">
                <a:solidFill>
                  <a:srgbClr val="FFFFFF"/>
                </a:solidFill>
                <a:latin typeface="Arial Black"/>
                <a:cs typeface="Arial Black"/>
              </a:rPr>
              <a:t> </a:t>
            </a:r>
            <a:r>
              <a:rPr sz="2100" spc="-50" dirty="0">
                <a:solidFill>
                  <a:srgbClr val="FFFFFF"/>
                </a:solidFill>
                <a:latin typeface="Arial Black"/>
                <a:cs typeface="Arial Black"/>
              </a:rPr>
              <a:t>in</a:t>
            </a:r>
            <a:r>
              <a:rPr sz="2100" spc="-135" dirty="0">
                <a:solidFill>
                  <a:srgbClr val="FFFFFF"/>
                </a:solidFill>
                <a:latin typeface="Arial Black"/>
                <a:cs typeface="Arial Black"/>
              </a:rPr>
              <a:t> </a:t>
            </a:r>
            <a:r>
              <a:rPr sz="2100" spc="-110" dirty="0">
                <a:solidFill>
                  <a:srgbClr val="FFFFFF"/>
                </a:solidFill>
                <a:latin typeface="Arial Black"/>
                <a:cs typeface="Arial Black"/>
              </a:rPr>
              <a:t>what</a:t>
            </a:r>
            <a:r>
              <a:rPr sz="2100" spc="-140" dirty="0">
                <a:solidFill>
                  <a:srgbClr val="FFFFFF"/>
                </a:solidFill>
                <a:latin typeface="Arial Black"/>
                <a:cs typeface="Arial Black"/>
              </a:rPr>
              <a:t> </a:t>
            </a:r>
            <a:r>
              <a:rPr sz="2100" spc="-120" dirty="0">
                <a:solidFill>
                  <a:srgbClr val="FFFFFF"/>
                </a:solidFill>
                <a:latin typeface="Arial Black"/>
                <a:cs typeface="Arial Black"/>
              </a:rPr>
              <a:t>people</a:t>
            </a:r>
            <a:r>
              <a:rPr sz="2100" spc="-135" dirty="0">
                <a:solidFill>
                  <a:srgbClr val="FFFFFF"/>
                </a:solidFill>
                <a:latin typeface="Arial Black"/>
                <a:cs typeface="Arial Black"/>
              </a:rPr>
              <a:t> </a:t>
            </a:r>
            <a:r>
              <a:rPr sz="2100" spc="-75" dirty="0">
                <a:solidFill>
                  <a:srgbClr val="FFFFFF"/>
                </a:solidFill>
                <a:latin typeface="Arial Black"/>
                <a:cs typeface="Arial Black"/>
              </a:rPr>
              <a:t>prefer</a:t>
            </a:r>
            <a:r>
              <a:rPr sz="2100" spc="-135" dirty="0">
                <a:solidFill>
                  <a:srgbClr val="FFFFFF"/>
                </a:solidFill>
                <a:latin typeface="Arial Black"/>
                <a:cs typeface="Arial Black"/>
              </a:rPr>
              <a:t> </a:t>
            </a:r>
            <a:r>
              <a:rPr sz="2100" spc="-114" dirty="0">
                <a:solidFill>
                  <a:srgbClr val="FFFFFF"/>
                </a:solidFill>
                <a:latin typeface="Arial Black"/>
                <a:cs typeface="Arial Black"/>
              </a:rPr>
              <a:t>when</a:t>
            </a:r>
            <a:r>
              <a:rPr sz="2100" spc="-140" dirty="0">
                <a:solidFill>
                  <a:srgbClr val="FFFFFF"/>
                </a:solidFill>
                <a:latin typeface="Arial Black"/>
                <a:cs typeface="Arial Black"/>
              </a:rPr>
              <a:t> </a:t>
            </a:r>
            <a:r>
              <a:rPr sz="2100" spc="-100" dirty="0">
                <a:solidFill>
                  <a:srgbClr val="FFFFFF"/>
                </a:solidFill>
                <a:latin typeface="Arial Black"/>
                <a:cs typeface="Arial Black"/>
              </a:rPr>
              <a:t>buying</a:t>
            </a:r>
            <a:r>
              <a:rPr sz="2100" spc="-135" dirty="0">
                <a:solidFill>
                  <a:srgbClr val="FFFFFF"/>
                </a:solidFill>
                <a:latin typeface="Arial Black"/>
                <a:cs typeface="Arial Black"/>
              </a:rPr>
              <a:t> </a:t>
            </a:r>
            <a:r>
              <a:rPr sz="2100" spc="-50" dirty="0">
                <a:solidFill>
                  <a:srgbClr val="FFFFFF"/>
                </a:solidFill>
                <a:latin typeface="Arial Black"/>
                <a:cs typeface="Arial Black"/>
              </a:rPr>
              <a:t>a </a:t>
            </a:r>
            <a:r>
              <a:rPr sz="2100" spc="-125" dirty="0">
                <a:solidFill>
                  <a:srgbClr val="FFFFFF"/>
                </a:solidFill>
                <a:latin typeface="Arial Black"/>
                <a:cs typeface="Arial Black"/>
              </a:rPr>
              <a:t>house,</a:t>
            </a:r>
            <a:r>
              <a:rPr sz="2100" spc="-145" dirty="0">
                <a:solidFill>
                  <a:srgbClr val="FFFFFF"/>
                </a:solidFill>
                <a:latin typeface="Arial Black"/>
                <a:cs typeface="Arial Black"/>
              </a:rPr>
              <a:t> </a:t>
            </a:r>
            <a:r>
              <a:rPr sz="2100" spc="-110" dirty="0">
                <a:solidFill>
                  <a:srgbClr val="FFFFFF"/>
                </a:solidFill>
                <a:latin typeface="Arial Black"/>
                <a:cs typeface="Arial Black"/>
              </a:rPr>
              <a:t>like</a:t>
            </a:r>
            <a:r>
              <a:rPr sz="2100" spc="-140" dirty="0">
                <a:solidFill>
                  <a:srgbClr val="FFFFFF"/>
                </a:solidFill>
                <a:latin typeface="Arial Black"/>
                <a:cs typeface="Arial Black"/>
              </a:rPr>
              <a:t> </a:t>
            </a:r>
            <a:r>
              <a:rPr sz="2100" spc="-40" dirty="0">
                <a:solidFill>
                  <a:srgbClr val="FFFFFF"/>
                </a:solidFill>
                <a:latin typeface="Arial Black"/>
                <a:cs typeface="Arial Black"/>
              </a:rPr>
              <a:t>if</a:t>
            </a:r>
            <a:r>
              <a:rPr sz="2100" spc="-145" dirty="0">
                <a:solidFill>
                  <a:srgbClr val="FFFFFF"/>
                </a:solidFill>
                <a:latin typeface="Arial Black"/>
                <a:cs typeface="Arial Black"/>
              </a:rPr>
              <a:t> </a:t>
            </a:r>
            <a:r>
              <a:rPr sz="2100" spc="-90" dirty="0">
                <a:solidFill>
                  <a:srgbClr val="FFFFFF"/>
                </a:solidFill>
                <a:latin typeface="Arial Black"/>
                <a:cs typeface="Arial Black"/>
              </a:rPr>
              <a:t>they</a:t>
            </a:r>
            <a:r>
              <a:rPr sz="2100" spc="-140" dirty="0">
                <a:solidFill>
                  <a:srgbClr val="FFFFFF"/>
                </a:solidFill>
                <a:latin typeface="Arial Black"/>
                <a:cs typeface="Arial Black"/>
              </a:rPr>
              <a:t> </a:t>
            </a:r>
            <a:r>
              <a:rPr sz="2100" spc="-110" dirty="0">
                <a:solidFill>
                  <a:srgbClr val="FFFFFF"/>
                </a:solidFill>
                <a:latin typeface="Arial Black"/>
                <a:cs typeface="Arial Black"/>
              </a:rPr>
              <a:t>want</a:t>
            </a:r>
            <a:r>
              <a:rPr sz="2100" spc="-145" dirty="0">
                <a:solidFill>
                  <a:srgbClr val="FFFFFF"/>
                </a:solidFill>
                <a:latin typeface="Arial Black"/>
                <a:cs typeface="Arial Black"/>
              </a:rPr>
              <a:t> </a:t>
            </a:r>
            <a:r>
              <a:rPr sz="2100" spc="-55" dirty="0">
                <a:solidFill>
                  <a:srgbClr val="FFFFFF"/>
                </a:solidFill>
                <a:latin typeface="Arial Black"/>
                <a:cs typeface="Arial Black"/>
              </a:rPr>
              <a:t>it</a:t>
            </a:r>
            <a:r>
              <a:rPr sz="2100" spc="-140" dirty="0">
                <a:solidFill>
                  <a:srgbClr val="FFFFFF"/>
                </a:solidFill>
                <a:latin typeface="Arial Black"/>
                <a:cs typeface="Arial Black"/>
              </a:rPr>
              <a:t> </a:t>
            </a:r>
            <a:r>
              <a:rPr sz="2100" spc="-85" dirty="0">
                <a:solidFill>
                  <a:srgbClr val="FFFFFF"/>
                </a:solidFill>
                <a:latin typeface="Arial Black"/>
                <a:cs typeface="Arial Black"/>
              </a:rPr>
              <a:t>furnished</a:t>
            </a:r>
            <a:r>
              <a:rPr sz="2100" spc="-140" dirty="0">
                <a:solidFill>
                  <a:srgbClr val="FFFFFF"/>
                </a:solidFill>
                <a:latin typeface="Arial Black"/>
                <a:cs typeface="Arial Black"/>
              </a:rPr>
              <a:t> </a:t>
            </a:r>
            <a:r>
              <a:rPr sz="2100" spc="-55" dirty="0">
                <a:solidFill>
                  <a:srgbClr val="FFFFFF"/>
                </a:solidFill>
                <a:latin typeface="Arial Black"/>
                <a:cs typeface="Arial Black"/>
              </a:rPr>
              <a:t>or</a:t>
            </a:r>
            <a:r>
              <a:rPr sz="2100" spc="-145" dirty="0">
                <a:solidFill>
                  <a:srgbClr val="FFFFFF"/>
                </a:solidFill>
                <a:latin typeface="Arial Black"/>
                <a:cs typeface="Arial Black"/>
              </a:rPr>
              <a:t> </a:t>
            </a:r>
            <a:r>
              <a:rPr sz="2100" spc="-75" dirty="0">
                <a:solidFill>
                  <a:srgbClr val="FFFFFF"/>
                </a:solidFill>
                <a:latin typeface="Arial Black"/>
                <a:cs typeface="Arial Black"/>
              </a:rPr>
              <a:t>not,</a:t>
            </a:r>
            <a:r>
              <a:rPr sz="2100" spc="-140" dirty="0">
                <a:solidFill>
                  <a:srgbClr val="FFFFFF"/>
                </a:solidFill>
                <a:latin typeface="Arial Black"/>
                <a:cs typeface="Arial Black"/>
              </a:rPr>
              <a:t> </a:t>
            </a:r>
            <a:r>
              <a:rPr sz="2100" spc="-90" dirty="0">
                <a:solidFill>
                  <a:srgbClr val="FFFFFF"/>
                </a:solidFill>
                <a:latin typeface="Arial Black"/>
                <a:cs typeface="Arial Black"/>
              </a:rPr>
              <a:t>and</a:t>
            </a:r>
            <a:r>
              <a:rPr sz="2100" spc="-145" dirty="0">
                <a:solidFill>
                  <a:srgbClr val="FFFFFF"/>
                </a:solidFill>
                <a:latin typeface="Arial Black"/>
                <a:cs typeface="Arial Black"/>
              </a:rPr>
              <a:t> </a:t>
            </a:r>
            <a:r>
              <a:rPr sz="2100" spc="-25" dirty="0">
                <a:solidFill>
                  <a:srgbClr val="FFFFFF"/>
                </a:solidFill>
                <a:latin typeface="Arial Black"/>
                <a:cs typeface="Arial Black"/>
              </a:rPr>
              <a:t>if </a:t>
            </a:r>
            <a:r>
              <a:rPr sz="2100" spc="-90" dirty="0">
                <a:solidFill>
                  <a:srgbClr val="FFFFFF"/>
                </a:solidFill>
                <a:latin typeface="Arial Black"/>
                <a:cs typeface="Arial Black"/>
              </a:rPr>
              <a:t>they</a:t>
            </a:r>
            <a:r>
              <a:rPr sz="2100" spc="-150" dirty="0">
                <a:solidFill>
                  <a:srgbClr val="FFFFFF"/>
                </a:solidFill>
                <a:latin typeface="Arial Black"/>
                <a:cs typeface="Arial Black"/>
              </a:rPr>
              <a:t> </a:t>
            </a:r>
            <a:r>
              <a:rPr sz="2100" spc="-165" dirty="0">
                <a:solidFill>
                  <a:srgbClr val="FFFFFF"/>
                </a:solidFill>
                <a:latin typeface="Arial Black"/>
                <a:cs typeface="Arial Black"/>
              </a:rPr>
              <a:t>care</a:t>
            </a:r>
            <a:r>
              <a:rPr sz="2100" spc="-145" dirty="0">
                <a:solidFill>
                  <a:srgbClr val="FFFFFF"/>
                </a:solidFill>
                <a:latin typeface="Arial Black"/>
                <a:cs typeface="Arial Black"/>
              </a:rPr>
              <a:t> </a:t>
            </a:r>
            <a:r>
              <a:rPr sz="2100" spc="-90" dirty="0">
                <a:solidFill>
                  <a:srgbClr val="FFFFFF"/>
                </a:solidFill>
                <a:latin typeface="Arial Black"/>
                <a:cs typeface="Arial Black"/>
              </a:rPr>
              <a:t>about</a:t>
            </a:r>
            <a:r>
              <a:rPr sz="2100" spc="-150" dirty="0">
                <a:solidFill>
                  <a:srgbClr val="FFFFFF"/>
                </a:solidFill>
                <a:latin typeface="Arial Black"/>
                <a:cs typeface="Arial Black"/>
              </a:rPr>
              <a:t> </a:t>
            </a:r>
            <a:r>
              <a:rPr sz="2100" spc="-85" dirty="0">
                <a:solidFill>
                  <a:srgbClr val="FFFFFF"/>
                </a:solidFill>
                <a:latin typeface="Arial Black"/>
                <a:cs typeface="Arial Black"/>
              </a:rPr>
              <a:t>the</a:t>
            </a:r>
            <a:r>
              <a:rPr sz="2100" spc="-145" dirty="0">
                <a:solidFill>
                  <a:srgbClr val="FFFFFF"/>
                </a:solidFill>
                <a:latin typeface="Arial Black"/>
                <a:cs typeface="Arial Black"/>
              </a:rPr>
              <a:t> </a:t>
            </a:r>
            <a:r>
              <a:rPr sz="2100" spc="-114" dirty="0">
                <a:solidFill>
                  <a:srgbClr val="FFFFFF"/>
                </a:solidFill>
                <a:latin typeface="Arial Black"/>
                <a:cs typeface="Arial Black"/>
              </a:rPr>
              <a:t>area</a:t>
            </a:r>
            <a:r>
              <a:rPr sz="2100" spc="-150" dirty="0">
                <a:solidFill>
                  <a:srgbClr val="FFFFFF"/>
                </a:solidFill>
                <a:latin typeface="Arial Black"/>
                <a:cs typeface="Arial Black"/>
              </a:rPr>
              <a:t> </a:t>
            </a:r>
            <a:r>
              <a:rPr sz="2100" spc="-105" dirty="0">
                <a:solidFill>
                  <a:srgbClr val="FFFFFF"/>
                </a:solidFill>
                <a:latin typeface="Arial Black"/>
                <a:cs typeface="Arial Black"/>
              </a:rPr>
              <a:t>it's</a:t>
            </a:r>
            <a:r>
              <a:rPr sz="2100" spc="-145" dirty="0">
                <a:solidFill>
                  <a:srgbClr val="FFFFFF"/>
                </a:solidFill>
                <a:latin typeface="Arial Black"/>
                <a:cs typeface="Arial Black"/>
              </a:rPr>
              <a:t> </a:t>
            </a:r>
            <a:r>
              <a:rPr sz="2100" spc="-25" dirty="0">
                <a:solidFill>
                  <a:srgbClr val="FFFFFF"/>
                </a:solidFill>
                <a:latin typeface="Arial Black"/>
                <a:cs typeface="Arial Black"/>
              </a:rPr>
              <a:t>in.</a:t>
            </a:r>
            <a:endParaRPr sz="2100">
              <a:latin typeface="Arial Black"/>
              <a:cs typeface="Arial Black"/>
            </a:endParaRPr>
          </a:p>
          <a:p>
            <a:pPr marL="12700" marR="5080">
              <a:lnSpc>
                <a:spcPct val="116100"/>
              </a:lnSpc>
            </a:pPr>
            <a:r>
              <a:rPr sz="2100" spc="-110" dirty="0">
                <a:solidFill>
                  <a:srgbClr val="FFFFFF"/>
                </a:solidFill>
                <a:latin typeface="Arial Black"/>
                <a:cs typeface="Arial Black"/>
              </a:rPr>
              <a:t>From</a:t>
            </a:r>
            <a:r>
              <a:rPr sz="2100" spc="-150" dirty="0">
                <a:solidFill>
                  <a:srgbClr val="FFFFFF"/>
                </a:solidFill>
                <a:latin typeface="Arial Black"/>
                <a:cs typeface="Arial Black"/>
              </a:rPr>
              <a:t> </a:t>
            </a:r>
            <a:r>
              <a:rPr sz="2100" spc="-95" dirty="0">
                <a:solidFill>
                  <a:srgbClr val="FFFFFF"/>
                </a:solidFill>
                <a:latin typeface="Arial Black"/>
                <a:cs typeface="Arial Black"/>
              </a:rPr>
              <a:t>all</a:t>
            </a:r>
            <a:r>
              <a:rPr sz="2100" spc="-145" dirty="0">
                <a:solidFill>
                  <a:srgbClr val="FFFFFF"/>
                </a:solidFill>
                <a:latin typeface="Arial Black"/>
                <a:cs typeface="Arial Black"/>
              </a:rPr>
              <a:t> </a:t>
            </a:r>
            <a:r>
              <a:rPr sz="2100" spc="-105" dirty="0">
                <a:solidFill>
                  <a:srgbClr val="FFFFFF"/>
                </a:solidFill>
                <a:latin typeface="Arial Black"/>
                <a:cs typeface="Arial Black"/>
              </a:rPr>
              <a:t>this,</a:t>
            </a:r>
            <a:r>
              <a:rPr sz="2100" spc="-145" dirty="0">
                <a:solidFill>
                  <a:srgbClr val="FFFFFF"/>
                </a:solidFill>
                <a:latin typeface="Arial Black"/>
                <a:cs typeface="Arial Black"/>
              </a:rPr>
              <a:t> we've</a:t>
            </a:r>
            <a:r>
              <a:rPr sz="2100" spc="-150" dirty="0">
                <a:solidFill>
                  <a:srgbClr val="FFFFFF"/>
                </a:solidFill>
                <a:latin typeface="Arial Black"/>
                <a:cs typeface="Arial Black"/>
              </a:rPr>
              <a:t> </a:t>
            </a:r>
            <a:r>
              <a:rPr sz="2100" spc="-175" dirty="0">
                <a:solidFill>
                  <a:srgbClr val="FFFFFF"/>
                </a:solidFill>
                <a:latin typeface="Arial Black"/>
                <a:cs typeface="Arial Black"/>
              </a:rPr>
              <a:t>come</a:t>
            </a:r>
            <a:r>
              <a:rPr sz="2100" spc="-145" dirty="0">
                <a:solidFill>
                  <a:srgbClr val="FFFFFF"/>
                </a:solidFill>
                <a:latin typeface="Arial Black"/>
                <a:cs typeface="Arial Black"/>
              </a:rPr>
              <a:t> </a:t>
            </a:r>
            <a:r>
              <a:rPr sz="2100" spc="-60" dirty="0">
                <a:solidFill>
                  <a:srgbClr val="FFFFFF"/>
                </a:solidFill>
                <a:latin typeface="Arial Black"/>
                <a:cs typeface="Arial Black"/>
              </a:rPr>
              <a:t>up</a:t>
            </a:r>
            <a:r>
              <a:rPr sz="2100" spc="-145" dirty="0">
                <a:solidFill>
                  <a:srgbClr val="FFFFFF"/>
                </a:solidFill>
                <a:latin typeface="Arial Black"/>
                <a:cs typeface="Arial Black"/>
              </a:rPr>
              <a:t> </a:t>
            </a:r>
            <a:r>
              <a:rPr sz="2100" spc="-90" dirty="0">
                <a:solidFill>
                  <a:srgbClr val="FFFFFF"/>
                </a:solidFill>
                <a:latin typeface="Arial Black"/>
                <a:cs typeface="Arial Black"/>
              </a:rPr>
              <a:t>with</a:t>
            </a:r>
            <a:r>
              <a:rPr sz="2100" spc="-145" dirty="0">
                <a:solidFill>
                  <a:srgbClr val="FFFFFF"/>
                </a:solidFill>
                <a:latin typeface="Arial Black"/>
                <a:cs typeface="Arial Black"/>
              </a:rPr>
              <a:t> </a:t>
            </a:r>
            <a:r>
              <a:rPr sz="2100" spc="-20" dirty="0">
                <a:solidFill>
                  <a:srgbClr val="FFFFFF"/>
                </a:solidFill>
                <a:latin typeface="Arial Black"/>
                <a:cs typeface="Arial Black"/>
              </a:rPr>
              <a:t>some </a:t>
            </a:r>
            <a:r>
              <a:rPr sz="2100" spc="-160" dirty="0">
                <a:solidFill>
                  <a:srgbClr val="FFFFFF"/>
                </a:solidFill>
                <a:latin typeface="Arial Black"/>
                <a:cs typeface="Arial Black"/>
              </a:rPr>
              <a:t>suggestions</a:t>
            </a:r>
            <a:r>
              <a:rPr sz="2100" spc="-135" dirty="0">
                <a:solidFill>
                  <a:srgbClr val="FFFFFF"/>
                </a:solidFill>
                <a:latin typeface="Arial Black"/>
                <a:cs typeface="Arial Black"/>
              </a:rPr>
              <a:t> </a:t>
            </a:r>
            <a:r>
              <a:rPr sz="2100" spc="-45" dirty="0">
                <a:solidFill>
                  <a:srgbClr val="FFFFFF"/>
                </a:solidFill>
                <a:latin typeface="Arial Black"/>
                <a:cs typeface="Arial Black"/>
              </a:rPr>
              <a:t>for</a:t>
            </a:r>
            <a:r>
              <a:rPr sz="2100" spc="-135" dirty="0">
                <a:solidFill>
                  <a:srgbClr val="FFFFFF"/>
                </a:solidFill>
                <a:latin typeface="Arial Black"/>
                <a:cs typeface="Arial Black"/>
              </a:rPr>
              <a:t> </a:t>
            </a:r>
            <a:r>
              <a:rPr sz="2100" spc="-120" dirty="0">
                <a:solidFill>
                  <a:srgbClr val="FFFFFF"/>
                </a:solidFill>
                <a:latin typeface="Arial Black"/>
                <a:cs typeface="Arial Black"/>
              </a:rPr>
              <a:t>people</a:t>
            </a:r>
            <a:r>
              <a:rPr sz="2100" spc="-130" dirty="0">
                <a:solidFill>
                  <a:srgbClr val="FFFFFF"/>
                </a:solidFill>
                <a:latin typeface="Arial Black"/>
                <a:cs typeface="Arial Black"/>
              </a:rPr>
              <a:t> </a:t>
            </a:r>
            <a:r>
              <a:rPr sz="2100" spc="-100" dirty="0">
                <a:solidFill>
                  <a:srgbClr val="FFFFFF"/>
                </a:solidFill>
                <a:latin typeface="Arial Black"/>
                <a:cs typeface="Arial Black"/>
              </a:rPr>
              <a:t>involved</a:t>
            </a:r>
            <a:r>
              <a:rPr sz="2100" spc="-135" dirty="0">
                <a:solidFill>
                  <a:srgbClr val="FFFFFF"/>
                </a:solidFill>
                <a:latin typeface="Arial Black"/>
                <a:cs typeface="Arial Black"/>
              </a:rPr>
              <a:t> </a:t>
            </a:r>
            <a:r>
              <a:rPr sz="2100" spc="-50" dirty="0">
                <a:solidFill>
                  <a:srgbClr val="FFFFFF"/>
                </a:solidFill>
                <a:latin typeface="Arial Black"/>
                <a:cs typeface="Arial Black"/>
              </a:rPr>
              <a:t>in</a:t>
            </a:r>
            <a:r>
              <a:rPr sz="2100" spc="-135" dirty="0">
                <a:solidFill>
                  <a:srgbClr val="FFFFFF"/>
                </a:solidFill>
                <a:latin typeface="Arial Black"/>
                <a:cs typeface="Arial Black"/>
              </a:rPr>
              <a:t> </a:t>
            </a:r>
            <a:r>
              <a:rPr sz="2100" spc="-100" dirty="0">
                <a:solidFill>
                  <a:srgbClr val="FFFFFF"/>
                </a:solidFill>
                <a:latin typeface="Arial Black"/>
                <a:cs typeface="Arial Black"/>
              </a:rPr>
              <a:t>real</a:t>
            </a:r>
            <a:r>
              <a:rPr sz="2100" spc="-130" dirty="0">
                <a:solidFill>
                  <a:srgbClr val="FFFFFF"/>
                </a:solidFill>
                <a:latin typeface="Arial Black"/>
                <a:cs typeface="Arial Black"/>
              </a:rPr>
              <a:t> </a:t>
            </a:r>
            <a:r>
              <a:rPr sz="2100" spc="-140" dirty="0">
                <a:solidFill>
                  <a:srgbClr val="FFFFFF"/>
                </a:solidFill>
                <a:latin typeface="Arial Black"/>
                <a:cs typeface="Arial Black"/>
              </a:rPr>
              <a:t>estate.</a:t>
            </a:r>
            <a:r>
              <a:rPr sz="2100" spc="-135" dirty="0">
                <a:solidFill>
                  <a:srgbClr val="FFFFFF"/>
                </a:solidFill>
                <a:latin typeface="Arial Black"/>
                <a:cs typeface="Arial Black"/>
              </a:rPr>
              <a:t> </a:t>
            </a:r>
            <a:r>
              <a:rPr sz="2100" spc="-40" dirty="0">
                <a:solidFill>
                  <a:srgbClr val="FFFFFF"/>
                </a:solidFill>
                <a:latin typeface="Arial Black"/>
                <a:cs typeface="Arial Black"/>
              </a:rPr>
              <a:t>Like </a:t>
            </a:r>
            <a:r>
              <a:rPr sz="2100" spc="-120" dirty="0">
                <a:solidFill>
                  <a:srgbClr val="FFFFFF"/>
                </a:solidFill>
                <a:latin typeface="Arial Black"/>
                <a:cs typeface="Arial Black"/>
              </a:rPr>
              <a:t>how</a:t>
            </a:r>
            <a:r>
              <a:rPr sz="2100" spc="-135" dirty="0">
                <a:solidFill>
                  <a:srgbClr val="FFFFFF"/>
                </a:solidFill>
                <a:latin typeface="Arial Black"/>
                <a:cs typeface="Arial Black"/>
              </a:rPr>
              <a:t> </a:t>
            </a:r>
            <a:r>
              <a:rPr sz="2100" spc="-90" dirty="0">
                <a:solidFill>
                  <a:srgbClr val="FFFFFF"/>
                </a:solidFill>
                <a:latin typeface="Arial Black"/>
                <a:cs typeface="Arial Black"/>
              </a:rPr>
              <a:t>they</a:t>
            </a:r>
            <a:r>
              <a:rPr sz="2100" spc="-135" dirty="0">
                <a:solidFill>
                  <a:srgbClr val="FFFFFF"/>
                </a:solidFill>
                <a:latin typeface="Arial Black"/>
                <a:cs typeface="Arial Black"/>
              </a:rPr>
              <a:t> </a:t>
            </a:r>
            <a:r>
              <a:rPr sz="2100" spc="-175" dirty="0">
                <a:solidFill>
                  <a:srgbClr val="FFFFFF"/>
                </a:solidFill>
                <a:latin typeface="Arial Black"/>
                <a:cs typeface="Arial Black"/>
              </a:rPr>
              <a:t>can</a:t>
            </a:r>
            <a:r>
              <a:rPr sz="2100" spc="-135" dirty="0">
                <a:solidFill>
                  <a:srgbClr val="FFFFFF"/>
                </a:solidFill>
                <a:latin typeface="Arial Black"/>
                <a:cs typeface="Arial Black"/>
              </a:rPr>
              <a:t> </a:t>
            </a:r>
            <a:r>
              <a:rPr sz="2100" spc="-160" dirty="0">
                <a:solidFill>
                  <a:srgbClr val="FFFFFF"/>
                </a:solidFill>
                <a:latin typeface="Arial Black"/>
                <a:cs typeface="Arial Black"/>
              </a:rPr>
              <a:t>set</a:t>
            </a:r>
            <a:r>
              <a:rPr sz="2100" spc="-130" dirty="0">
                <a:solidFill>
                  <a:srgbClr val="FFFFFF"/>
                </a:solidFill>
                <a:latin typeface="Arial Black"/>
                <a:cs typeface="Arial Black"/>
              </a:rPr>
              <a:t> </a:t>
            </a:r>
            <a:r>
              <a:rPr sz="2100" spc="-160" dirty="0">
                <a:solidFill>
                  <a:srgbClr val="FFFFFF"/>
                </a:solidFill>
                <a:latin typeface="Arial Black"/>
                <a:cs typeface="Arial Black"/>
              </a:rPr>
              <a:t>prices</a:t>
            </a:r>
            <a:r>
              <a:rPr sz="2100" spc="-135" dirty="0">
                <a:solidFill>
                  <a:srgbClr val="FFFFFF"/>
                </a:solidFill>
                <a:latin typeface="Arial Black"/>
                <a:cs typeface="Arial Black"/>
              </a:rPr>
              <a:t> </a:t>
            </a:r>
            <a:r>
              <a:rPr sz="2100" spc="-95" dirty="0">
                <a:solidFill>
                  <a:srgbClr val="FFFFFF"/>
                </a:solidFill>
                <a:latin typeface="Arial Black"/>
                <a:cs typeface="Arial Black"/>
              </a:rPr>
              <a:t>better,</a:t>
            </a:r>
            <a:r>
              <a:rPr sz="2100" spc="-135" dirty="0">
                <a:solidFill>
                  <a:srgbClr val="FFFFFF"/>
                </a:solidFill>
                <a:latin typeface="Arial Black"/>
                <a:cs typeface="Arial Black"/>
              </a:rPr>
              <a:t> </a:t>
            </a:r>
            <a:r>
              <a:rPr sz="2100" spc="-95" dirty="0">
                <a:solidFill>
                  <a:srgbClr val="FFFFFF"/>
                </a:solidFill>
                <a:latin typeface="Arial Black"/>
                <a:cs typeface="Arial Black"/>
              </a:rPr>
              <a:t>understand</a:t>
            </a:r>
            <a:r>
              <a:rPr sz="2100" spc="-135" dirty="0">
                <a:solidFill>
                  <a:srgbClr val="FFFFFF"/>
                </a:solidFill>
                <a:latin typeface="Arial Black"/>
                <a:cs typeface="Arial Black"/>
              </a:rPr>
              <a:t> </a:t>
            </a:r>
            <a:r>
              <a:rPr sz="2100" spc="-20" dirty="0">
                <a:solidFill>
                  <a:srgbClr val="FFFFFF"/>
                </a:solidFill>
                <a:latin typeface="Arial Black"/>
                <a:cs typeface="Arial Black"/>
              </a:rPr>
              <a:t>what </a:t>
            </a:r>
            <a:r>
              <a:rPr sz="2100" spc="-114" dirty="0">
                <a:solidFill>
                  <a:srgbClr val="FFFFFF"/>
                </a:solidFill>
                <a:latin typeface="Arial Black"/>
                <a:cs typeface="Arial Black"/>
              </a:rPr>
              <a:t>buyers</a:t>
            </a:r>
            <a:r>
              <a:rPr sz="2100" spc="-135" dirty="0">
                <a:solidFill>
                  <a:srgbClr val="FFFFFF"/>
                </a:solidFill>
                <a:latin typeface="Arial Black"/>
                <a:cs typeface="Arial Black"/>
              </a:rPr>
              <a:t> </a:t>
            </a:r>
            <a:r>
              <a:rPr sz="2100" spc="-110" dirty="0">
                <a:solidFill>
                  <a:srgbClr val="FFFFFF"/>
                </a:solidFill>
                <a:latin typeface="Arial Black"/>
                <a:cs typeface="Arial Black"/>
              </a:rPr>
              <a:t>want,</a:t>
            </a:r>
            <a:r>
              <a:rPr sz="2100" spc="-135" dirty="0">
                <a:solidFill>
                  <a:srgbClr val="FFFFFF"/>
                </a:solidFill>
                <a:latin typeface="Arial Black"/>
                <a:cs typeface="Arial Black"/>
              </a:rPr>
              <a:t> </a:t>
            </a:r>
            <a:r>
              <a:rPr sz="2100" spc="-90" dirty="0">
                <a:solidFill>
                  <a:srgbClr val="FFFFFF"/>
                </a:solidFill>
                <a:latin typeface="Arial Black"/>
                <a:cs typeface="Arial Black"/>
              </a:rPr>
              <a:t>and</a:t>
            </a:r>
            <a:r>
              <a:rPr sz="2100" spc="-135" dirty="0">
                <a:solidFill>
                  <a:srgbClr val="FFFFFF"/>
                </a:solidFill>
                <a:latin typeface="Arial Black"/>
                <a:cs typeface="Arial Black"/>
              </a:rPr>
              <a:t> </a:t>
            </a:r>
            <a:r>
              <a:rPr sz="2100" spc="-120" dirty="0">
                <a:solidFill>
                  <a:srgbClr val="FFFFFF"/>
                </a:solidFill>
                <a:latin typeface="Arial Black"/>
                <a:cs typeface="Arial Black"/>
              </a:rPr>
              <a:t>maybe</a:t>
            </a:r>
            <a:r>
              <a:rPr sz="2100" spc="-135" dirty="0">
                <a:solidFill>
                  <a:srgbClr val="FFFFFF"/>
                </a:solidFill>
                <a:latin typeface="Arial Black"/>
                <a:cs typeface="Arial Black"/>
              </a:rPr>
              <a:t> </a:t>
            </a:r>
            <a:r>
              <a:rPr sz="2100" spc="-125" dirty="0">
                <a:solidFill>
                  <a:srgbClr val="FFFFFF"/>
                </a:solidFill>
                <a:latin typeface="Arial Black"/>
                <a:cs typeface="Arial Black"/>
              </a:rPr>
              <a:t>even</a:t>
            </a:r>
            <a:r>
              <a:rPr sz="2100" spc="-130" dirty="0">
                <a:solidFill>
                  <a:srgbClr val="FFFFFF"/>
                </a:solidFill>
                <a:latin typeface="Arial Black"/>
                <a:cs typeface="Arial Black"/>
              </a:rPr>
              <a:t> </a:t>
            </a:r>
            <a:r>
              <a:rPr sz="2100" spc="-140" dirty="0">
                <a:solidFill>
                  <a:srgbClr val="FFFFFF"/>
                </a:solidFill>
                <a:latin typeface="Arial Black"/>
                <a:cs typeface="Arial Black"/>
              </a:rPr>
              <a:t>tweak</a:t>
            </a:r>
            <a:r>
              <a:rPr sz="2100" spc="-135" dirty="0">
                <a:solidFill>
                  <a:srgbClr val="FFFFFF"/>
                </a:solidFill>
                <a:latin typeface="Arial Black"/>
                <a:cs typeface="Arial Black"/>
              </a:rPr>
              <a:t> </a:t>
            </a:r>
            <a:r>
              <a:rPr sz="2100" spc="-105" dirty="0">
                <a:solidFill>
                  <a:srgbClr val="FFFFFF"/>
                </a:solidFill>
                <a:latin typeface="Arial Black"/>
                <a:cs typeface="Arial Black"/>
              </a:rPr>
              <a:t>properties</a:t>
            </a:r>
            <a:r>
              <a:rPr sz="2100" spc="-135" dirty="0">
                <a:solidFill>
                  <a:srgbClr val="FFFFFF"/>
                </a:solidFill>
                <a:latin typeface="Arial Black"/>
                <a:cs typeface="Arial Black"/>
              </a:rPr>
              <a:t> </a:t>
            </a:r>
            <a:r>
              <a:rPr sz="2100" spc="-35" dirty="0">
                <a:solidFill>
                  <a:srgbClr val="FFFFFF"/>
                </a:solidFill>
                <a:latin typeface="Arial Black"/>
                <a:cs typeface="Arial Black"/>
              </a:rPr>
              <a:t>to </a:t>
            </a:r>
            <a:r>
              <a:rPr sz="2100" spc="-130" dirty="0">
                <a:solidFill>
                  <a:srgbClr val="FFFFFF"/>
                </a:solidFill>
                <a:latin typeface="Arial Black"/>
                <a:cs typeface="Arial Black"/>
              </a:rPr>
              <a:t>match</a:t>
            </a:r>
            <a:r>
              <a:rPr sz="2100" spc="-145" dirty="0">
                <a:solidFill>
                  <a:srgbClr val="FFFFFF"/>
                </a:solidFill>
                <a:latin typeface="Arial Black"/>
                <a:cs typeface="Arial Black"/>
              </a:rPr>
              <a:t> </a:t>
            </a:r>
            <a:r>
              <a:rPr sz="2100" spc="-110" dirty="0">
                <a:solidFill>
                  <a:srgbClr val="FFFFFF"/>
                </a:solidFill>
                <a:latin typeface="Arial Black"/>
                <a:cs typeface="Arial Black"/>
              </a:rPr>
              <a:t>what</a:t>
            </a:r>
            <a:r>
              <a:rPr sz="2100" spc="-140" dirty="0">
                <a:solidFill>
                  <a:srgbClr val="FFFFFF"/>
                </a:solidFill>
                <a:latin typeface="Arial Black"/>
                <a:cs typeface="Arial Black"/>
              </a:rPr>
              <a:t> </a:t>
            </a:r>
            <a:r>
              <a:rPr sz="2100" spc="-120" dirty="0">
                <a:solidFill>
                  <a:srgbClr val="FFFFFF"/>
                </a:solidFill>
                <a:latin typeface="Arial Black"/>
                <a:cs typeface="Arial Black"/>
              </a:rPr>
              <a:t>people</a:t>
            </a:r>
            <a:r>
              <a:rPr sz="2100" spc="-140" dirty="0">
                <a:solidFill>
                  <a:srgbClr val="FFFFFF"/>
                </a:solidFill>
                <a:latin typeface="Arial Black"/>
                <a:cs typeface="Arial Black"/>
              </a:rPr>
              <a:t> </a:t>
            </a:r>
            <a:r>
              <a:rPr sz="2100" spc="-105" dirty="0">
                <a:solidFill>
                  <a:srgbClr val="FFFFFF"/>
                </a:solidFill>
                <a:latin typeface="Arial Black"/>
                <a:cs typeface="Arial Black"/>
              </a:rPr>
              <a:t>are</a:t>
            </a:r>
            <a:r>
              <a:rPr sz="2100" spc="-140" dirty="0">
                <a:solidFill>
                  <a:srgbClr val="FFFFFF"/>
                </a:solidFill>
                <a:latin typeface="Arial Black"/>
                <a:cs typeface="Arial Black"/>
              </a:rPr>
              <a:t> </a:t>
            </a:r>
            <a:r>
              <a:rPr sz="2100" spc="-110" dirty="0">
                <a:solidFill>
                  <a:srgbClr val="FFFFFF"/>
                </a:solidFill>
                <a:latin typeface="Arial Black"/>
                <a:cs typeface="Arial Black"/>
              </a:rPr>
              <a:t>looking</a:t>
            </a:r>
            <a:r>
              <a:rPr sz="2100" spc="-145" dirty="0">
                <a:solidFill>
                  <a:srgbClr val="FFFFFF"/>
                </a:solidFill>
                <a:latin typeface="Arial Black"/>
                <a:cs typeface="Arial Black"/>
              </a:rPr>
              <a:t> </a:t>
            </a:r>
            <a:r>
              <a:rPr sz="2100" spc="-20" dirty="0">
                <a:solidFill>
                  <a:srgbClr val="FFFFFF"/>
                </a:solidFill>
                <a:latin typeface="Arial Black"/>
                <a:cs typeface="Arial Black"/>
              </a:rPr>
              <a:t>for.</a:t>
            </a:r>
            <a:endParaRPr sz="2100">
              <a:latin typeface="Arial Black"/>
              <a:cs typeface="Arial Black"/>
            </a:endParaRPr>
          </a:p>
          <a:p>
            <a:pPr marL="12700" marR="41910">
              <a:lnSpc>
                <a:spcPct val="116100"/>
              </a:lnSpc>
            </a:pPr>
            <a:r>
              <a:rPr sz="2100" spc="-170" dirty="0">
                <a:solidFill>
                  <a:srgbClr val="FFFFFF"/>
                </a:solidFill>
                <a:latin typeface="Arial Black"/>
                <a:cs typeface="Arial Black"/>
              </a:rPr>
              <a:t>Even</a:t>
            </a:r>
            <a:r>
              <a:rPr sz="2100" spc="-150" dirty="0">
                <a:solidFill>
                  <a:srgbClr val="FFFFFF"/>
                </a:solidFill>
                <a:latin typeface="Arial Black"/>
                <a:cs typeface="Arial Black"/>
              </a:rPr>
              <a:t> </a:t>
            </a:r>
            <a:r>
              <a:rPr sz="2100" spc="-85" dirty="0">
                <a:solidFill>
                  <a:srgbClr val="FFFFFF"/>
                </a:solidFill>
                <a:latin typeface="Arial Black"/>
                <a:cs typeface="Arial Black"/>
              </a:rPr>
              <a:t>though</a:t>
            </a:r>
            <a:r>
              <a:rPr sz="2100" spc="-140" dirty="0">
                <a:solidFill>
                  <a:srgbClr val="FFFFFF"/>
                </a:solidFill>
                <a:latin typeface="Arial Black"/>
                <a:cs typeface="Arial Black"/>
              </a:rPr>
              <a:t> </a:t>
            </a:r>
            <a:r>
              <a:rPr sz="2100" spc="-195" dirty="0">
                <a:solidFill>
                  <a:srgbClr val="FFFFFF"/>
                </a:solidFill>
                <a:latin typeface="Arial Black"/>
                <a:cs typeface="Arial Black"/>
              </a:rPr>
              <a:t>we</a:t>
            </a:r>
            <a:r>
              <a:rPr sz="2100" spc="-140" dirty="0">
                <a:solidFill>
                  <a:srgbClr val="FFFFFF"/>
                </a:solidFill>
                <a:latin typeface="Arial Black"/>
                <a:cs typeface="Arial Black"/>
              </a:rPr>
              <a:t> </a:t>
            </a:r>
            <a:r>
              <a:rPr sz="2100" spc="-65" dirty="0">
                <a:solidFill>
                  <a:srgbClr val="FFFFFF"/>
                </a:solidFill>
                <a:latin typeface="Arial Black"/>
                <a:cs typeface="Arial Black"/>
              </a:rPr>
              <a:t>didn't</a:t>
            </a:r>
            <a:r>
              <a:rPr sz="2100" spc="-140" dirty="0">
                <a:solidFill>
                  <a:srgbClr val="FFFFFF"/>
                </a:solidFill>
                <a:latin typeface="Arial Black"/>
                <a:cs typeface="Arial Black"/>
              </a:rPr>
              <a:t> </a:t>
            </a:r>
            <a:r>
              <a:rPr sz="2100" spc="-75" dirty="0">
                <a:solidFill>
                  <a:srgbClr val="FFFFFF"/>
                </a:solidFill>
                <a:latin typeface="Arial Black"/>
                <a:cs typeface="Arial Black"/>
              </a:rPr>
              <a:t>build</a:t>
            </a:r>
            <a:r>
              <a:rPr sz="2100" spc="-140" dirty="0">
                <a:solidFill>
                  <a:srgbClr val="FFFFFF"/>
                </a:solidFill>
                <a:latin typeface="Arial Black"/>
                <a:cs typeface="Arial Black"/>
              </a:rPr>
              <a:t> a </a:t>
            </a:r>
            <a:r>
              <a:rPr sz="2100" spc="-130" dirty="0">
                <a:solidFill>
                  <a:srgbClr val="FFFFFF"/>
                </a:solidFill>
                <a:latin typeface="Arial Black"/>
                <a:cs typeface="Arial Black"/>
              </a:rPr>
              <a:t>fancy</a:t>
            </a:r>
            <a:r>
              <a:rPr sz="2100" spc="-135" dirty="0">
                <a:solidFill>
                  <a:srgbClr val="FFFFFF"/>
                </a:solidFill>
                <a:latin typeface="Arial Black"/>
                <a:cs typeface="Arial Black"/>
              </a:rPr>
              <a:t> </a:t>
            </a:r>
            <a:r>
              <a:rPr sz="2100" spc="-10" dirty="0">
                <a:solidFill>
                  <a:srgbClr val="FFFFFF"/>
                </a:solidFill>
                <a:latin typeface="Arial Black"/>
                <a:cs typeface="Arial Black"/>
              </a:rPr>
              <a:t>prediction </a:t>
            </a:r>
            <a:r>
              <a:rPr sz="2100" spc="-105" dirty="0">
                <a:solidFill>
                  <a:srgbClr val="FFFFFF"/>
                </a:solidFill>
                <a:latin typeface="Arial Black"/>
                <a:cs typeface="Arial Black"/>
              </a:rPr>
              <a:t>model,</a:t>
            </a:r>
            <a:r>
              <a:rPr sz="2100" spc="-145" dirty="0">
                <a:solidFill>
                  <a:srgbClr val="FFFFFF"/>
                </a:solidFill>
                <a:latin typeface="Arial Black"/>
                <a:cs typeface="Arial Black"/>
              </a:rPr>
              <a:t> </a:t>
            </a:r>
            <a:r>
              <a:rPr sz="2100" spc="-195" dirty="0">
                <a:solidFill>
                  <a:srgbClr val="FFFFFF"/>
                </a:solidFill>
                <a:latin typeface="Arial Black"/>
                <a:cs typeface="Arial Black"/>
              </a:rPr>
              <a:t>we</a:t>
            </a:r>
            <a:r>
              <a:rPr sz="2100" spc="-140" dirty="0">
                <a:solidFill>
                  <a:srgbClr val="FFFFFF"/>
                </a:solidFill>
                <a:latin typeface="Arial Black"/>
                <a:cs typeface="Arial Black"/>
              </a:rPr>
              <a:t> </a:t>
            </a:r>
            <a:r>
              <a:rPr sz="2100" spc="-105" dirty="0">
                <a:solidFill>
                  <a:srgbClr val="FFFFFF"/>
                </a:solidFill>
                <a:latin typeface="Arial Black"/>
                <a:cs typeface="Arial Black"/>
              </a:rPr>
              <a:t>still</a:t>
            </a:r>
            <a:r>
              <a:rPr sz="2100" spc="-140" dirty="0">
                <a:solidFill>
                  <a:srgbClr val="FFFFFF"/>
                </a:solidFill>
                <a:latin typeface="Arial Black"/>
                <a:cs typeface="Arial Black"/>
              </a:rPr>
              <a:t> </a:t>
            </a:r>
            <a:r>
              <a:rPr sz="2100" spc="-100" dirty="0">
                <a:solidFill>
                  <a:srgbClr val="FFFFFF"/>
                </a:solidFill>
                <a:latin typeface="Arial Black"/>
                <a:cs typeface="Arial Black"/>
              </a:rPr>
              <a:t>learned</a:t>
            </a:r>
            <a:r>
              <a:rPr sz="2100" spc="-145" dirty="0">
                <a:solidFill>
                  <a:srgbClr val="FFFFFF"/>
                </a:solidFill>
                <a:latin typeface="Arial Black"/>
                <a:cs typeface="Arial Black"/>
              </a:rPr>
              <a:t> </a:t>
            </a:r>
            <a:r>
              <a:rPr sz="2100" spc="-140" dirty="0">
                <a:solidFill>
                  <a:srgbClr val="FFFFFF"/>
                </a:solidFill>
                <a:latin typeface="Arial Black"/>
                <a:cs typeface="Arial Black"/>
              </a:rPr>
              <a:t>a </a:t>
            </a:r>
            <a:r>
              <a:rPr sz="2100" spc="-75" dirty="0">
                <a:solidFill>
                  <a:srgbClr val="FFFFFF"/>
                </a:solidFill>
                <a:latin typeface="Arial Black"/>
                <a:cs typeface="Arial Black"/>
              </a:rPr>
              <a:t>lot</a:t>
            </a:r>
            <a:r>
              <a:rPr sz="2100" spc="-140" dirty="0">
                <a:solidFill>
                  <a:srgbClr val="FFFFFF"/>
                </a:solidFill>
                <a:latin typeface="Arial Black"/>
                <a:cs typeface="Arial Black"/>
              </a:rPr>
              <a:t> </a:t>
            </a:r>
            <a:r>
              <a:rPr sz="2100" spc="-90" dirty="0">
                <a:solidFill>
                  <a:srgbClr val="FFFFFF"/>
                </a:solidFill>
                <a:latin typeface="Arial Black"/>
                <a:cs typeface="Arial Black"/>
              </a:rPr>
              <a:t>about</a:t>
            </a:r>
            <a:r>
              <a:rPr sz="2100" spc="-145" dirty="0">
                <a:solidFill>
                  <a:srgbClr val="FFFFFF"/>
                </a:solidFill>
                <a:latin typeface="Arial Black"/>
                <a:cs typeface="Arial Black"/>
              </a:rPr>
              <a:t> </a:t>
            </a:r>
            <a:r>
              <a:rPr sz="2100" spc="-110" dirty="0">
                <a:solidFill>
                  <a:srgbClr val="FFFFFF"/>
                </a:solidFill>
                <a:latin typeface="Arial Black"/>
                <a:cs typeface="Arial Black"/>
              </a:rPr>
              <a:t>what</a:t>
            </a:r>
            <a:r>
              <a:rPr sz="2100" spc="-140" dirty="0">
                <a:solidFill>
                  <a:srgbClr val="FFFFFF"/>
                </a:solidFill>
                <a:latin typeface="Arial Black"/>
                <a:cs typeface="Arial Black"/>
              </a:rPr>
              <a:t> </a:t>
            </a:r>
            <a:r>
              <a:rPr sz="2100" spc="-120" dirty="0">
                <a:solidFill>
                  <a:srgbClr val="FFFFFF"/>
                </a:solidFill>
                <a:latin typeface="Arial Black"/>
                <a:cs typeface="Arial Black"/>
              </a:rPr>
              <a:t>drives</a:t>
            </a:r>
            <a:r>
              <a:rPr sz="2100" spc="-140" dirty="0">
                <a:solidFill>
                  <a:srgbClr val="FFFFFF"/>
                </a:solidFill>
                <a:latin typeface="Arial Black"/>
                <a:cs typeface="Arial Black"/>
              </a:rPr>
              <a:t> </a:t>
            </a:r>
            <a:r>
              <a:rPr sz="2100" spc="-25" dirty="0">
                <a:solidFill>
                  <a:srgbClr val="FFFFFF"/>
                </a:solidFill>
                <a:latin typeface="Arial Black"/>
                <a:cs typeface="Arial Black"/>
              </a:rPr>
              <a:t>the </a:t>
            </a:r>
            <a:r>
              <a:rPr sz="2100" spc="-114" dirty="0">
                <a:solidFill>
                  <a:srgbClr val="FFFFFF"/>
                </a:solidFill>
                <a:latin typeface="Arial Black"/>
                <a:cs typeface="Arial Black"/>
              </a:rPr>
              <a:t>housing</a:t>
            </a:r>
            <a:r>
              <a:rPr sz="2100" spc="-140" dirty="0">
                <a:solidFill>
                  <a:srgbClr val="FFFFFF"/>
                </a:solidFill>
                <a:latin typeface="Arial Black"/>
                <a:cs typeface="Arial Black"/>
              </a:rPr>
              <a:t> </a:t>
            </a:r>
            <a:r>
              <a:rPr sz="2100" spc="-100" dirty="0">
                <a:solidFill>
                  <a:srgbClr val="FFFFFF"/>
                </a:solidFill>
                <a:latin typeface="Arial Black"/>
                <a:cs typeface="Arial Black"/>
              </a:rPr>
              <a:t>market.</a:t>
            </a:r>
            <a:r>
              <a:rPr sz="2100" spc="-135" dirty="0">
                <a:solidFill>
                  <a:srgbClr val="FFFFFF"/>
                </a:solidFill>
                <a:latin typeface="Arial Black"/>
                <a:cs typeface="Arial Black"/>
              </a:rPr>
              <a:t> </a:t>
            </a:r>
            <a:r>
              <a:rPr sz="2100" spc="-170" dirty="0">
                <a:solidFill>
                  <a:srgbClr val="FFFFFF"/>
                </a:solidFill>
                <a:latin typeface="Arial Black"/>
                <a:cs typeface="Arial Black"/>
              </a:rPr>
              <a:t>This</a:t>
            </a:r>
            <a:r>
              <a:rPr sz="2100" spc="-140" dirty="0">
                <a:solidFill>
                  <a:srgbClr val="FFFFFF"/>
                </a:solidFill>
                <a:latin typeface="Arial Black"/>
                <a:cs typeface="Arial Black"/>
              </a:rPr>
              <a:t> </a:t>
            </a:r>
            <a:r>
              <a:rPr sz="2100" spc="-60" dirty="0">
                <a:solidFill>
                  <a:srgbClr val="FFFFFF"/>
                </a:solidFill>
                <a:latin typeface="Arial Black"/>
                <a:cs typeface="Arial Black"/>
              </a:rPr>
              <a:t>info</a:t>
            </a:r>
            <a:r>
              <a:rPr sz="2100" spc="-135" dirty="0">
                <a:solidFill>
                  <a:srgbClr val="FFFFFF"/>
                </a:solidFill>
                <a:latin typeface="Arial Black"/>
                <a:cs typeface="Arial Black"/>
              </a:rPr>
              <a:t> </a:t>
            </a:r>
            <a:r>
              <a:rPr sz="2100" spc="-175" dirty="0">
                <a:solidFill>
                  <a:srgbClr val="FFFFFF"/>
                </a:solidFill>
                <a:latin typeface="Arial Black"/>
                <a:cs typeface="Arial Black"/>
              </a:rPr>
              <a:t>can</a:t>
            </a:r>
            <a:r>
              <a:rPr sz="2100" spc="-140" dirty="0">
                <a:solidFill>
                  <a:srgbClr val="FFFFFF"/>
                </a:solidFill>
                <a:latin typeface="Arial Black"/>
                <a:cs typeface="Arial Black"/>
              </a:rPr>
              <a:t> </a:t>
            </a:r>
            <a:r>
              <a:rPr sz="2100" spc="-95" dirty="0">
                <a:solidFill>
                  <a:srgbClr val="FFFFFF"/>
                </a:solidFill>
                <a:latin typeface="Arial Black"/>
                <a:cs typeface="Arial Black"/>
              </a:rPr>
              <a:t>help</a:t>
            </a:r>
            <a:r>
              <a:rPr sz="2100" spc="-135" dirty="0">
                <a:solidFill>
                  <a:srgbClr val="FFFFFF"/>
                </a:solidFill>
                <a:latin typeface="Arial Black"/>
                <a:cs typeface="Arial Black"/>
              </a:rPr>
              <a:t> </a:t>
            </a:r>
            <a:r>
              <a:rPr sz="2100" spc="-120" dirty="0">
                <a:solidFill>
                  <a:srgbClr val="FFFFFF"/>
                </a:solidFill>
                <a:latin typeface="Arial Black"/>
                <a:cs typeface="Arial Black"/>
              </a:rPr>
              <a:t>folks</a:t>
            </a:r>
            <a:r>
              <a:rPr sz="2100" spc="-140" dirty="0">
                <a:solidFill>
                  <a:srgbClr val="FFFFFF"/>
                </a:solidFill>
                <a:latin typeface="Arial Black"/>
                <a:cs typeface="Arial Black"/>
              </a:rPr>
              <a:t> </a:t>
            </a:r>
            <a:r>
              <a:rPr sz="2100" spc="-50" dirty="0">
                <a:solidFill>
                  <a:srgbClr val="FFFFFF"/>
                </a:solidFill>
                <a:latin typeface="Arial Black"/>
                <a:cs typeface="Arial Black"/>
              </a:rPr>
              <a:t>in</a:t>
            </a:r>
            <a:r>
              <a:rPr sz="2100" spc="-135" dirty="0">
                <a:solidFill>
                  <a:srgbClr val="FFFFFF"/>
                </a:solidFill>
                <a:latin typeface="Arial Black"/>
                <a:cs typeface="Arial Black"/>
              </a:rPr>
              <a:t> </a:t>
            </a:r>
            <a:r>
              <a:rPr sz="2100" spc="-20" dirty="0">
                <a:solidFill>
                  <a:srgbClr val="FFFFFF"/>
                </a:solidFill>
                <a:latin typeface="Arial Black"/>
                <a:cs typeface="Arial Black"/>
              </a:rPr>
              <a:t>real </a:t>
            </a:r>
            <a:r>
              <a:rPr sz="2100" spc="-145" dirty="0">
                <a:solidFill>
                  <a:srgbClr val="FFFFFF"/>
                </a:solidFill>
                <a:latin typeface="Arial Black"/>
                <a:cs typeface="Arial Black"/>
              </a:rPr>
              <a:t>estate</a:t>
            </a:r>
            <a:r>
              <a:rPr sz="2100" spc="-135" dirty="0">
                <a:solidFill>
                  <a:srgbClr val="FFFFFF"/>
                </a:solidFill>
                <a:latin typeface="Arial Black"/>
                <a:cs typeface="Arial Black"/>
              </a:rPr>
              <a:t> </a:t>
            </a:r>
            <a:r>
              <a:rPr sz="2100" spc="-130" dirty="0">
                <a:solidFill>
                  <a:srgbClr val="FFFFFF"/>
                </a:solidFill>
                <a:latin typeface="Arial Black"/>
                <a:cs typeface="Arial Black"/>
              </a:rPr>
              <a:t>make </a:t>
            </a:r>
            <a:r>
              <a:rPr sz="2100" spc="-100" dirty="0">
                <a:solidFill>
                  <a:srgbClr val="FFFFFF"/>
                </a:solidFill>
                <a:latin typeface="Arial Black"/>
                <a:cs typeface="Arial Black"/>
              </a:rPr>
              <a:t>smarter</a:t>
            </a:r>
            <a:r>
              <a:rPr sz="2100" spc="-130" dirty="0">
                <a:solidFill>
                  <a:srgbClr val="FFFFFF"/>
                </a:solidFill>
                <a:latin typeface="Arial Black"/>
                <a:cs typeface="Arial Black"/>
              </a:rPr>
              <a:t> </a:t>
            </a:r>
            <a:r>
              <a:rPr sz="2100" spc="-160" dirty="0">
                <a:solidFill>
                  <a:srgbClr val="FFFFFF"/>
                </a:solidFill>
                <a:latin typeface="Arial Black"/>
                <a:cs typeface="Arial Black"/>
              </a:rPr>
              <a:t>decisions</a:t>
            </a:r>
            <a:r>
              <a:rPr sz="2100" spc="-130" dirty="0">
                <a:solidFill>
                  <a:srgbClr val="FFFFFF"/>
                </a:solidFill>
                <a:latin typeface="Arial Black"/>
                <a:cs typeface="Arial Black"/>
              </a:rPr>
              <a:t> </a:t>
            </a:r>
            <a:r>
              <a:rPr sz="2100" spc="-114" dirty="0">
                <a:solidFill>
                  <a:srgbClr val="FFFFFF"/>
                </a:solidFill>
                <a:latin typeface="Arial Black"/>
                <a:cs typeface="Arial Black"/>
              </a:rPr>
              <a:t>when</a:t>
            </a:r>
            <a:r>
              <a:rPr sz="2100" spc="-130" dirty="0">
                <a:solidFill>
                  <a:srgbClr val="FFFFFF"/>
                </a:solidFill>
                <a:latin typeface="Arial Black"/>
                <a:cs typeface="Arial Black"/>
              </a:rPr>
              <a:t> </a:t>
            </a:r>
            <a:r>
              <a:rPr sz="2100" spc="-100" dirty="0">
                <a:solidFill>
                  <a:srgbClr val="FFFFFF"/>
                </a:solidFill>
                <a:latin typeface="Arial Black"/>
                <a:cs typeface="Arial Black"/>
              </a:rPr>
              <a:t>buying</a:t>
            </a:r>
            <a:r>
              <a:rPr sz="2100" spc="-130" dirty="0">
                <a:solidFill>
                  <a:srgbClr val="FFFFFF"/>
                </a:solidFill>
                <a:latin typeface="Arial Black"/>
                <a:cs typeface="Arial Black"/>
              </a:rPr>
              <a:t> </a:t>
            </a:r>
            <a:r>
              <a:rPr sz="2100" spc="-25" dirty="0">
                <a:solidFill>
                  <a:srgbClr val="FFFFFF"/>
                </a:solidFill>
                <a:latin typeface="Arial Black"/>
                <a:cs typeface="Arial Black"/>
              </a:rPr>
              <a:t>or </a:t>
            </a:r>
            <a:r>
              <a:rPr sz="2100" spc="-135" dirty="0">
                <a:solidFill>
                  <a:srgbClr val="FFFFFF"/>
                </a:solidFill>
                <a:latin typeface="Arial Black"/>
                <a:cs typeface="Arial Black"/>
              </a:rPr>
              <a:t>selling</a:t>
            </a:r>
            <a:r>
              <a:rPr sz="2100" spc="-114" dirty="0">
                <a:solidFill>
                  <a:srgbClr val="FFFFFF"/>
                </a:solidFill>
                <a:latin typeface="Arial Black"/>
                <a:cs typeface="Arial Black"/>
              </a:rPr>
              <a:t> </a:t>
            </a:r>
            <a:r>
              <a:rPr sz="2100" spc="-10" dirty="0">
                <a:solidFill>
                  <a:srgbClr val="FFFFFF"/>
                </a:solidFill>
                <a:latin typeface="Arial Black"/>
                <a:cs typeface="Arial Black"/>
              </a:rPr>
              <a:t>properties.</a:t>
            </a:r>
            <a:endParaRPr sz="2100">
              <a:latin typeface="Arial Black"/>
              <a:cs typeface="Arial Black"/>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
        <p:nvSpPr>
          <p:cNvPr id="3" name="object 3"/>
          <p:cNvSpPr txBox="1">
            <a:spLocks noGrp="1"/>
          </p:cNvSpPr>
          <p:nvPr>
            <p:ph type="title"/>
          </p:nvPr>
        </p:nvSpPr>
        <p:spPr>
          <a:xfrm>
            <a:off x="5247796" y="3777179"/>
            <a:ext cx="6273165" cy="1351915"/>
          </a:xfrm>
          <a:prstGeom prst="rect">
            <a:avLst/>
          </a:prstGeom>
        </p:spPr>
        <p:txBody>
          <a:bodyPr vert="horz" wrap="square" lIns="0" tIns="12700" rIns="0" bIns="0" rtlCol="0">
            <a:spAutoFit/>
          </a:bodyPr>
          <a:lstStyle/>
          <a:p>
            <a:pPr marL="12700">
              <a:lnSpc>
                <a:spcPct val="100000"/>
              </a:lnSpc>
              <a:spcBef>
                <a:spcPts val="100"/>
              </a:spcBef>
            </a:pPr>
            <a:r>
              <a:rPr sz="8700" b="1" dirty="0">
                <a:latin typeface="Tahoma"/>
                <a:cs typeface="Tahoma"/>
              </a:rPr>
              <a:t>Thank</a:t>
            </a:r>
            <a:r>
              <a:rPr sz="8700" b="1" spc="-385" dirty="0">
                <a:latin typeface="Tahoma"/>
                <a:cs typeface="Tahoma"/>
              </a:rPr>
              <a:t> </a:t>
            </a:r>
            <a:r>
              <a:rPr sz="8700" b="1" spc="-20" dirty="0">
                <a:latin typeface="Tahoma"/>
                <a:cs typeface="Tahoma"/>
              </a:rPr>
              <a:t>You!</a:t>
            </a:r>
            <a:endParaRPr sz="8700">
              <a:latin typeface="Tahoma"/>
              <a:cs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
        <p:nvSpPr>
          <p:cNvPr id="3" name="object 3"/>
          <p:cNvSpPr txBox="1">
            <a:spLocks noGrp="1"/>
          </p:cNvSpPr>
          <p:nvPr>
            <p:ph type="title"/>
          </p:nvPr>
        </p:nvSpPr>
        <p:spPr>
          <a:xfrm>
            <a:off x="6165734" y="990398"/>
            <a:ext cx="5768975" cy="2152015"/>
          </a:xfrm>
          <a:prstGeom prst="rect">
            <a:avLst/>
          </a:prstGeom>
        </p:spPr>
        <p:txBody>
          <a:bodyPr vert="horz" wrap="square" lIns="0" tIns="94615" rIns="0" bIns="0" rtlCol="0">
            <a:spAutoFit/>
          </a:bodyPr>
          <a:lstStyle/>
          <a:p>
            <a:pPr marL="12700" marR="5080" indent="560705">
              <a:lnSpc>
                <a:spcPts val="8100"/>
              </a:lnSpc>
              <a:spcBef>
                <a:spcPts val="745"/>
              </a:spcBef>
            </a:pPr>
            <a:r>
              <a:rPr sz="7200" b="1" spc="95" dirty="0">
                <a:latin typeface="Tahoma"/>
                <a:cs typeface="Tahoma"/>
              </a:rPr>
              <a:t>PROBLEM </a:t>
            </a:r>
            <a:r>
              <a:rPr sz="7200" b="1" spc="155" dirty="0">
                <a:latin typeface="Tahoma"/>
                <a:cs typeface="Tahoma"/>
              </a:rPr>
              <a:t>STATEMENT</a:t>
            </a:r>
            <a:endParaRPr sz="7200">
              <a:latin typeface="Tahoma"/>
              <a:cs typeface="Tahoma"/>
            </a:endParaRPr>
          </a:p>
        </p:txBody>
      </p:sp>
      <p:sp>
        <p:nvSpPr>
          <p:cNvPr id="4" name="object 4"/>
          <p:cNvSpPr txBox="1"/>
          <p:nvPr/>
        </p:nvSpPr>
        <p:spPr>
          <a:xfrm>
            <a:off x="270916" y="3397333"/>
            <a:ext cx="17846675" cy="4759325"/>
          </a:xfrm>
          <a:prstGeom prst="rect">
            <a:avLst/>
          </a:prstGeom>
        </p:spPr>
        <p:txBody>
          <a:bodyPr vert="horz" wrap="square" lIns="0" tIns="12065" rIns="0" bIns="0" rtlCol="0">
            <a:spAutoFit/>
          </a:bodyPr>
          <a:lstStyle/>
          <a:p>
            <a:pPr marL="12700" marR="5080" indent="250825" algn="just">
              <a:lnSpc>
                <a:spcPct val="116799"/>
              </a:lnSpc>
              <a:spcBef>
                <a:spcPts val="95"/>
              </a:spcBef>
            </a:pPr>
            <a:r>
              <a:rPr sz="3800" dirty="0">
                <a:solidFill>
                  <a:srgbClr val="FFFFFF"/>
                </a:solidFill>
                <a:latin typeface="Arial Black"/>
                <a:cs typeface="Arial Black"/>
              </a:rPr>
              <a:t>In</a:t>
            </a:r>
            <a:r>
              <a:rPr sz="3800" spc="229" dirty="0">
                <a:solidFill>
                  <a:srgbClr val="FFFFFF"/>
                </a:solidFill>
                <a:latin typeface="Arial Black"/>
                <a:cs typeface="Arial Black"/>
              </a:rPr>
              <a:t> </a:t>
            </a:r>
            <a:r>
              <a:rPr sz="3800" dirty="0">
                <a:solidFill>
                  <a:srgbClr val="FFFFFF"/>
                </a:solidFill>
                <a:latin typeface="Arial Black"/>
                <a:cs typeface="Arial Black"/>
              </a:rPr>
              <a:t>the</a:t>
            </a:r>
            <a:r>
              <a:rPr sz="3800" spc="229" dirty="0">
                <a:solidFill>
                  <a:srgbClr val="FFFFFF"/>
                </a:solidFill>
                <a:latin typeface="Arial Black"/>
                <a:cs typeface="Arial Black"/>
              </a:rPr>
              <a:t> </a:t>
            </a:r>
            <a:r>
              <a:rPr sz="3800" spc="-170" dirty="0">
                <a:solidFill>
                  <a:srgbClr val="FFFFFF"/>
                </a:solidFill>
                <a:latin typeface="Arial Black"/>
                <a:cs typeface="Arial Black"/>
              </a:rPr>
              <a:t>ever-</a:t>
            </a:r>
            <a:r>
              <a:rPr sz="3800" spc="-135" dirty="0">
                <a:solidFill>
                  <a:srgbClr val="FFFFFF"/>
                </a:solidFill>
                <a:latin typeface="Arial Black"/>
                <a:cs typeface="Arial Black"/>
              </a:rPr>
              <a:t>changing</a:t>
            </a:r>
            <a:r>
              <a:rPr sz="3800" spc="229" dirty="0">
                <a:solidFill>
                  <a:srgbClr val="FFFFFF"/>
                </a:solidFill>
                <a:latin typeface="Arial Black"/>
                <a:cs typeface="Arial Black"/>
              </a:rPr>
              <a:t> </a:t>
            </a:r>
            <a:r>
              <a:rPr sz="3800" spc="-260" dirty="0">
                <a:solidFill>
                  <a:srgbClr val="FFFFFF"/>
                </a:solidFill>
                <a:latin typeface="Arial Black"/>
                <a:cs typeface="Arial Black"/>
              </a:rPr>
              <a:t>landscape</a:t>
            </a:r>
            <a:r>
              <a:rPr sz="3800" spc="229" dirty="0">
                <a:solidFill>
                  <a:srgbClr val="FFFFFF"/>
                </a:solidFill>
                <a:latin typeface="Arial Black"/>
                <a:cs typeface="Arial Black"/>
              </a:rPr>
              <a:t> </a:t>
            </a:r>
            <a:r>
              <a:rPr sz="3800" dirty="0">
                <a:solidFill>
                  <a:srgbClr val="FFFFFF"/>
                </a:solidFill>
                <a:latin typeface="Arial Black"/>
                <a:cs typeface="Arial Black"/>
              </a:rPr>
              <a:t>of</a:t>
            </a:r>
            <a:r>
              <a:rPr sz="3800" spc="229" dirty="0">
                <a:solidFill>
                  <a:srgbClr val="FFFFFF"/>
                </a:solidFill>
                <a:latin typeface="Arial Black"/>
                <a:cs typeface="Arial Black"/>
              </a:rPr>
              <a:t> </a:t>
            </a:r>
            <a:r>
              <a:rPr sz="3800" dirty="0">
                <a:solidFill>
                  <a:srgbClr val="FFFFFF"/>
                </a:solidFill>
                <a:latin typeface="Arial Black"/>
                <a:cs typeface="Arial Black"/>
              </a:rPr>
              <a:t>real</a:t>
            </a:r>
            <a:r>
              <a:rPr sz="3800" spc="229" dirty="0">
                <a:solidFill>
                  <a:srgbClr val="FFFFFF"/>
                </a:solidFill>
                <a:latin typeface="Arial Black"/>
                <a:cs typeface="Arial Black"/>
              </a:rPr>
              <a:t> </a:t>
            </a:r>
            <a:r>
              <a:rPr sz="3800" spc="-100" dirty="0">
                <a:solidFill>
                  <a:srgbClr val="FFFFFF"/>
                </a:solidFill>
                <a:latin typeface="Arial Black"/>
                <a:cs typeface="Arial Black"/>
              </a:rPr>
              <a:t>estate,</a:t>
            </a:r>
            <a:r>
              <a:rPr sz="3800" spc="229" dirty="0">
                <a:solidFill>
                  <a:srgbClr val="FFFFFF"/>
                </a:solidFill>
                <a:latin typeface="Arial Black"/>
                <a:cs typeface="Arial Black"/>
              </a:rPr>
              <a:t> </a:t>
            </a:r>
            <a:r>
              <a:rPr sz="3800" dirty="0">
                <a:solidFill>
                  <a:srgbClr val="FFFFFF"/>
                </a:solidFill>
                <a:latin typeface="Arial Black"/>
                <a:cs typeface="Arial Black"/>
              </a:rPr>
              <a:t>the</a:t>
            </a:r>
            <a:r>
              <a:rPr sz="3800" spc="229" dirty="0">
                <a:solidFill>
                  <a:srgbClr val="FFFFFF"/>
                </a:solidFill>
                <a:latin typeface="Arial Black"/>
                <a:cs typeface="Arial Black"/>
              </a:rPr>
              <a:t> </a:t>
            </a:r>
            <a:r>
              <a:rPr sz="3800" dirty="0">
                <a:solidFill>
                  <a:srgbClr val="FFFFFF"/>
                </a:solidFill>
                <a:latin typeface="Arial Black"/>
                <a:cs typeface="Arial Black"/>
              </a:rPr>
              <a:t>need</a:t>
            </a:r>
            <a:r>
              <a:rPr sz="3800" spc="229" dirty="0">
                <a:solidFill>
                  <a:srgbClr val="FFFFFF"/>
                </a:solidFill>
                <a:latin typeface="Arial Black"/>
                <a:cs typeface="Arial Black"/>
              </a:rPr>
              <a:t> </a:t>
            </a:r>
            <a:r>
              <a:rPr sz="3800" dirty="0">
                <a:solidFill>
                  <a:srgbClr val="FFFFFF"/>
                </a:solidFill>
                <a:latin typeface="Arial Black"/>
                <a:cs typeface="Arial Black"/>
              </a:rPr>
              <a:t>for</a:t>
            </a:r>
            <a:r>
              <a:rPr sz="3800" spc="235" dirty="0">
                <a:solidFill>
                  <a:srgbClr val="FFFFFF"/>
                </a:solidFill>
                <a:latin typeface="Arial Black"/>
                <a:cs typeface="Arial Black"/>
              </a:rPr>
              <a:t> </a:t>
            </a:r>
            <a:r>
              <a:rPr sz="3800" spc="-275" dirty="0">
                <a:solidFill>
                  <a:srgbClr val="FFFFFF"/>
                </a:solidFill>
                <a:latin typeface="Arial Black"/>
                <a:cs typeface="Arial Black"/>
              </a:rPr>
              <a:t>accurate </a:t>
            </a:r>
            <a:r>
              <a:rPr sz="3800" dirty="0">
                <a:solidFill>
                  <a:srgbClr val="FFFFFF"/>
                </a:solidFill>
                <a:latin typeface="Arial Black"/>
                <a:cs typeface="Arial Black"/>
              </a:rPr>
              <a:t>predictions</a:t>
            </a:r>
            <a:r>
              <a:rPr sz="3800" spc="-105" dirty="0">
                <a:solidFill>
                  <a:srgbClr val="FFFFFF"/>
                </a:solidFill>
                <a:latin typeface="Arial Black"/>
                <a:cs typeface="Arial Black"/>
              </a:rPr>
              <a:t>  </a:t>
            </a:r>
            <a:r>
              <a:rPr sz="3800" dirty="0">
                <a:solidFill>
                  <a:srgbClr val="FFFFFF"/>
                </a:solidFill>
                <a:latin typeface="Arial Black"/>
                <a:cs typeface="Arial Black"/>
              </a:rPr>
              <a:t>of</a:t>
            </a:r>
            <a:r>
              <a:rPr sz="3800" spc="-100" dirty="0">
                <a:solidFill>
                  <a:srgbClr val="FFFFFF"/>
                </a:solidFill>
                <a:latin typeface="Arial Black"/>
                <a:cs typeface="Arial Black"/>
              </a:rPr>
              <a:t>  </a:t>
            </a:r>
            <a:r>
              <a:rPr sz="3800" dirty="0">
                <a:solidFill>
                  <a:srgbClr val="FFFFFF"/>
                </a:solidFill>
                <a:latin typeface="Arial Black"/>
                <a:cs typeface="Arial Black"/>
              </a:rPr>
              <a:t>future</a:t>
            </a:r>
            <a:r>
              <a:rPr sz="3800" spc="-100" dirty="0">
                <a:solidFill>
                  <a:srgbClr val="FFFFFF"/>
                </a:solidFill>
                <a:latin typeface="Arial Black"/>
                <a:cs typeface="Arial Black"/>
              </a:rPr>
              <a:t>  </a:t>
            </a:r>
            <a:r>
              <a:rPr sz="3800" dirty="0">
                <a:solidFill>
                  <a:srgbClr val="FFFFFF"/>
                </a:solidFill>
                <a:latin typeface="Arial Black"/>
                <a:cs typeface="Arial Black"/>
              </a:rPr>
              <a:t>property</a:t>
            </a:r>
            <a:r>
              <a:rPr sz="3800" spc="-100" dirty="0">
                <a:solidFill>
                  <a:srgbClr val="FFFFFF"/>
                </a:solidFill>
                <a:latin typeface="Arial Black"/>
                <a:cs typeface="Arial Black"/>
              </a:rPr>
              <a:t>  </a:t>
            </a:r>
            <a:r>
              <a:rPr sz="3800" spc="-265" dirty="0">
                <a:solidFill>
                  <a:srgbClr val="FFFFFF"/>
                </a:solidFill>
                <a:latin typeface="Arial Black"/>
                <a:cs typeface="Arial Black"/>
              </a:rPr>
              <a:t>prices</a:t>
            </a:r>
            <a:r>
              <a:rPr sz="3800" spc="-100" dirty="0">
                <a:solidFill>
                  <a:srgbClr val="FFFFFF"/>
                </a:solidFill>
                <a:latin typeface="Arial Black"/>
                <a:cs typeface="Arial Black"/>
              </a:rPr>
              <a:t>  </a:t>
            </a:r>
            <a:r>
              <a:rPr sz="3800" spc="-275" dirty="0">
                <a:solidFill>
                  <a:srgbClr val="FFFFFF"/>
                </a:solidFill>
                <a:latin typeface="Arial Black"/>
                <a:cs typeface="Arial Black"/>
              </a:rPr>
              <a:t>is</a:t>
            </a:r>
            <a:r>
              <a:rPr sz="3800" spc="-100" dirty="0">
                <a:solidFill>
                  <a:srgbClr val="FFFFFF"/>
                </a:solidFill>
                <a:latin typeface="Arial Black"/>
                <a:cs typeface="Arial Black"/>
              </a:rPr>
              <a:t>  </a:t>
            </a:r>
            <a:r>
              <a:rPr sz="3800" dirty="0">
                <a:solidFill>
                  <a:srgbClr val="FFFFFF"/>
                </a:solidFill>
                <a:latin typeface="Arial Black"/>
                <a:cs typeface="Arial Black"/>
              </a:rPr>
              <a:t>paramount.</a:t>
            </a:r>
            <a:r>
              <a:rPr sz="3800" spc="-100" dirty="0">
                <a:solidFill>
                  <a:srgbClr val="FFFFFF"/>
                </a:solidFill>
                <a:latin typeface="Arial Black"/>
                <a:cs typeface="Arial Black"/>
              </a:rPr>
              <a:t>  </a:t>
            </a:r>
            <a:r>
              <a:rPr sz="3800" spc="-20" dirty="0">
                <a:solidFill>
                  <a:srgbClr val="FFFFFF"/>
                </a:solidFill>
                <a:latin typeface="Arial Black"/>
                <a:cs typeface="Arial Black"/>
              </a:rPr>
              <a:t>Leveraging</a:t>
            </a:r>
            <a:r>
              <a:rPr sz="3800" spc="-100" dirty="0">
                <a:solidFill>
                  <a:srgbClr val="FFFFFF"/>
                </a:solidFill>
                <a:latin typeface="Arial Black"/>
                <a:cs typeface="Arial Black"/>
              </a:rPr>
              <a:t>  </a:t>
            </a:r>
            <a:r>
              <a:rPr sz="3800" spc="-305" dirty="0">
                <a:solidFill>
                  <a:srgbClr val="FFFFFF"/>
                </a:solidFill>
                <a:latin typeface="Arial Black"/>
                <a:cs typeface="Arial Black"/>
              </a:rPr>
              <a:t>a </a:t>
            </a:r>
            <a:r>
              <a:rPr sz="3800" spc="-175" dirty="0">
                <a:solidFill>
                  <a:srgbClr val="FFFFFF"/>
                </a:solidFill>
                <a:latin typeface="Arial Black"/>
                <a:cs typeface="Arial Black"/>
              </a:rPr>
              <a:t>comprehensive</a:t>
            </a:r>
            <a:r>
              <a:rPr sz="3800" spc="45" dirty="0">
                <a:solidFill>
                  <a:srgbClr val="FFFFFF"/>
                </a:solidFill>
                <a:latin typeface="Arial Black"/>
                <a:cs typeface="Arial Black"/>
              </a:rPr>
              <a:t> </a:t>
            </a:r>
            <a:r>
              <a:rPr sz="3800" spc="-100" dirty="0">
                <a:solidFill>
                  <a:srgbClr val="FFFFFF"/>
                </a:solidFill>
                <a:latin typeface="Arial Black"/>
                <a:cs typeface="Arial Black"/>
              </a:rPr>
              <a:t>housing</a:t>
            </a:r>
            <a:r>
              <a:rPr sz="3800" spc="45" dirty="0">
                <a:solidFill>
                  <a:srgbClr val="FFFFFF"/>
                </a:solidFill>
                <a:latin typeface="Arial Black"/>
                <a:cs typeface="Arial Black"/>
              </a:rPr>
              <a:t> </a:t>
            </a:r>
            <a:r>
              <a:rPr sz="3800" spc="-140" dirty="0">
                <a:solidFill>
                  <a:srgbClr val="FFFFFF"/>
                </a:solidFill>
                <a:latin typeface="Arial Black"/>
                <a:cs typeface="Arial Black"/>
              </a:rPr>
              <a:t>dataset,</a:t>
            </a:r>
            <a:r>
              <a:rPr sz="3800" spc="50" dirty="0">
                <a:solidFill>
                  <a:srgbClr val="FFFFFF"/>
                </a:solidFill>
                <a:latin typeface="Arial Black"/>
                <a:cs typeface="Arial Black"/>
              </a:rPr>
              <a:t> </a:t>
            </a:r>
            <a:r>
              <a:rPr sz="3800" spc="-335" dirty="0">
                <a:solidFill>
                  <a:srgbClr val="FFFFFF"/>
                </a:solidFill>
                <a:latin typeface="Arial Black"/>
                <a:cs typeface="Arial Black"/>
              </a:rPr>
              <a:t>we</a:t>
            </a:r>
            <a:r>
              <a:rPr sz="3800" spc="45" dirty="0">
                <a:solidFill>
                  <a:srgbClr val="FFFFFF"/>
                </a:solidFill>
                <a:latin typeface="Arial Black"/>
                <a:cs typeface="Arial Black"/>
              </a:rPr>
              <a:t> </a:t>
            </a:r>
            <a:r>
              <a:rPr sz="3800" dirty="0">
                <a:solidFill>
                  <a:srgbClr val="FFFFFF"/>
                </a:solidFill>
                <a:latin typeface="Arial Black"/>
                <a:cs typeface="Arial Black"/>
              </a:rPr>
              <a:t>aim</a:t>
            </a:r>
            <a:r>
              <a:rPr sz="3800" spc="45" dirty="0">
                <a:solidFill>
                  <a:srgbClr val="FFFFFF"/>
                </a:solidFill>
                <a:latin typeface="Arial Black"/>
                <a:cs typeface="Arial Black"/>
              </a:rPr>
              <a:t> </a:t>
            </a:r>
            <a:r>
              <a:rPr sz="3800" dirty="0">
                <a:solidFill>
                  <a:srgbClr val="FFFFFF"/>
                </a:solidFill>
                <a:latin typeface="Arial Black"/>
                <a:cs typeface="Arial Black"/>
              </a:rPr>
              <a:t>to</a:t>
            </a:r>
            <a:r>
              <a:rPr sz="3800" spc="50" dirty="0">
                <a:solidFill>
                  <a:srgbClr val="FFFFFF"/>
                </a:solidFill>
                <a:latin typeface="Arial Black"/>
                <a:cs typeface="Arial Black"/>
              </a:rPr>
              <a:t> </a:t>
            </a:r>
            <a:r>
              <a:rPr sz="3800" spc="-114" dirty="0">
                <a:solidFill>
                  <a:srgbClr val="FFFFFF"/>
                </a:solidFill>
                <a:latin typeface="Arial Black"/>
                <a:cs typeface="Arial Black"/>
              </a:rPr>
              <a:t>develop</a:t>
            </a:r>
            <a:r>
              <a:rPr sz="3800" spc="45" dirty="0">
                <a:solidFill>
                  <a:srgbClr val="FFFFFF"/>
                </a:solidFill>
                <a:latin typeface="Arial Black"/>
                <a:cs typeface="Arial Black"/>
              </a:rPr>
              <a:t> </a:t>
            </a:r>
            <a:r>
              <a:rPr sz="3800" spc="-254" dirty="0">
                <a:solidFill>
                  <a:srgbClr val="FFFFFF"/>
                </a:solidFill>
                <a:latin typeface="Arial Black"/>
                <a:cs typeface="Arial Black"/>
              </a:rPr>
              <a:t>a</a:t>
            </a:r>
            <a:r>
              <a:rPr sz="3800" spc="50" dirty="0">
                <a:solidFill>
                  <a:srgbClr val="FFFFFF"/>
                </a:solidFill>
                <a:latin typeface="Arial Black"/>
                <a:cs typeface="Arial Black"/>
              </a:rPr>
              <a:t> </a:t>
            </a:r>
            <a:r>
              <a:rPr sz="3800" spc="-135" dirty="0">
                <a:solidFill>
                  <a:srgbClr val="FFFFFF"/>
                </a:solidFill>
                <a:latin typeface="Arial Black"/>
                <a:cs typeface="Arial Black"/>
              </a:rPr>
              <a:t>predictive</a:t>
            </a:r>
            <a:r>
              <a:rPr sz="3800" spc="45" dirty="0">
                <a:solidFill>
                  <a:srgbClr val="FFFFFF"/>
                </a:solidFill>
                <a:latin typeface="Arial Black"/>
                <a:cs typeface="Arial Black"/>
              </a:rPr>
              <a:t> </a:t>
            </a:r>
            <a:r>
              <a:rPr sz="3800" spc="-20" dirty="0">
                <a:solidFill>
                  <a:srgbClr val="FFFFFF"/>
                </a:solidFill>
                <a:latin typeface="Arial Black"/>
                <a:cs typeface="Arial Black"/>
              </a:rPr>
              <a:t>model </a:t>
            </a:r>
            <a:r>
              <a:rPr sz="3800" dirty="0">
                <a:solidFill>
                  <a:srgbClr val="FFFFFF"/>
                </a:solidFill>
                <a:latin typeface="Arial Black"/>
                <a:cs typeface="Arial Black"/>
              </a:rPr>
              <a:t>that</a:t>
            </a:r>
            <a:r>
              <a:rPr sz="3800" spc="-60" dirty="0">
                <a:solidFill>
                  <a:srgbClr val="FFFFFF"/>
                </a:solidFill>
                <a:latin typeface="Arial Black"/>
                <a:cs typeface="Arial Black"/>
              </a:rPr>
              <a:t> </a:t>
            </a:r>
            <a:r>
              <a:rPr sz="3800" spc="-195" dirty="0">
                <a:solidFill>
                  <a:srgbClr val="FFFFFF"/>
                </a:solidFill>
                <a:latin typeface="Arial Black"/>
                <a:cs typeface="Arial Black"/>
              </a:rPr>
              <a:t>takes</a:t>
            </a:r>
            <a:r>
              <a:rPr sz="3800" spc="-10" dirty="0">
                <a:solidFill>
                  <a:srgbClr val="FFFFFF"/>
                </a:solidFill>
                <a:latin typeface="Arial Black"/>
                <a:cs typeface="Arial Black"/>
              </a:rPr>
              <a:t> </a:t>
            </a:r>
            <a:r>
              <a:rPr sz="3800" dirty="0">
                <a:solidFill>
                  <a:srgbClr val="FFFFFF"/>
                </a:solidFill>
                <a:latin typeface="Arial Black"/>
                <a:cs typeface="Arial Black"/>
              </a:rPr>
              <a:t>into</a:t>
            </a:r>
            <a:r>
              <a:rPr sz="3800" spc="-5" dirty="0">
                <a:solidFill>
                  <a:srgbClr val="FFFFFF"/>
                </a:solidFill>
                <a:latin typeface="Arial Black"/>
                <a:cs typeface="Arial Black"/>
              </a:rPr>
              <a:t> </a:t>
            </a:r>
            <a:r>
              <a:rPr sz="3800" spc="-260" dirty="0">
                <a:solidFill>
                  <a:srgbClr val="FFFFFF"/>
                </a:solidFill>
                <a:latin typeface="Arial Black"/>
                <a:cs typeface="Arial Black"/>
              </a:rPr>
              <a:t>account</a:t>
            </a:r>
            <a:r>
              <a:rPr sz="3800" spc="-10" dirty="0">
                <a:solidFill>
                  <a:srgbClr val="FFFFFF"/>
                </a:solidFill>
                <a:latin typeface="Arial Black"/>
                <a:cs typeface="Arial Black"/>
              </a:rPr>
              <a:t> </a:t>
            </a:r>
            <a:r>
              <a:rPr sz="3800" spc="-195" dirty="0">
                <a:solidFill>
                  <a:srgbClr val="FFFFFF"/>
                </a:solidFill>
                <a:latin typeface="Arial Black"/>
                <a:cs typeface="Arial Black"/>
              </a:rPr>
              <a:t>crucial</a:t>
            </a:r>
            <a:r>
              <a:rPr sz="3800" spc="-10" dirty="0">
                <a:solidFill>
                  <a:srgbClr val="FFFFFF"/>
                </a:solidFill>
                <a:latin typeface="Arial Black"/>
                <a:cs typeface="Arial Black"/>
              </a:rPr>
              <a:t> </a:t>
            </a:r>
            <a:r>
              <a:rPr sz="3800" spc="-175" dirty="0">
                <a:solidFill>
                  <a:srgbClr val="FFFFFF"/>
                </a:solidFill>
                <a:latin typeface="Arial Black"/>
                <a:cs typeface="Arial Black"/>
              </a:rPr>
              <a:t>factors</a:t>
            </a:r>
            <a:r>
              <a:rPr sz="3800" spc="-10" dirty="0">
                <a:solidFill>
                  <a:srgbClr val="FFFFFF"/>
                </a:solidFill>
                <a:latin typeface="Arial Black"/>
                <a:cs typeface="Arial Black"/>
              </a:rPr>
              <a:t> </a:t>
            </a:r>
            <a:r>
              <a:rPr sz="3800" spc="-290" dirty="0">
                <a:solidFill>
                  <a:srgbClr val="FFFFFF"/>
                </a:solidFill>
                <a:latin typeface="Arial Black"/>
                <a:cs typeface="Arial Black"/>
              </a:rPr>
              <a:t>such</a:t>
            </a:r>
            <a:r>
              <a:rPr sz="3800" spc="-10" dirty="0">
                <a:solidFill>
                  <a:srgbClr val="FFFFFF"/>
                </a:solidFill>
                <a:latin typeface="Arial Black"/>
                <a:cs typeface="Arial Black"/>
              </a:rPr>
              <a:t> </a:t>
            </a:r>
            <a:r>
              <a:rPr sz="3800" spc="-355" dirty="0">
                <a:solidFill>
                  <a:srgbClr val="FFFFFF"/>
                </a:solidFill>
                <a:latin typeface="Arial Black"/>
                <a:cs typeface="Arial Black"/>
              </a:rPr>
              <a:t>as</a:t>
            </a:r>
            <a:r>
              <a:rPr sz="3800" spc="40" dirty="0">
                <a:solidFill>
                  <a:srgbClr val="FFFFFF"/>
                </a:solidFill>
                <a:latin typeface="Arial Black"/>
                <a:cs typeface="Arial Black"/>
              </a:rPr>
              <a:t> </a:t>
            </a:r>
            <a:r>
              <a:rPr sz="3800" spc="-160" dirty="0">
                <a:solidFill>
                  <a:srgbClr val="FFFFFF"/>
                </a:solidFill>
                <a:latin typeface="Arial Black"/>
                <a:cs typeface="Arial Black"/>
              </a:rPr>
              <a:t>location,</a:t>
            </a:r>
            <a:r>
              <a:rPr sz="3800" spc="-5" dirty="0">
                <a:solidFill>
                  <a:srgbClr val="FFFFFF"/>
                </a:solidFill>
                <a:latin typeface="Arial Black"/>
                <a:cs typeface="Arial Black"/>
              </a:rPr>
              <a:t> </a:t>
            </a:r>
            <a:r>
              <a:rPr sz="3800" spc="-265" dirty="0">
                <a:solidFill>
                  <a:srgbClr val="FFFFFF"/>
                </a:solidFill>
                <a:latin typeface="Arial Black"/>
                <a:cs typeface="Arial Black"/>
              </a:rPr>
              <a:t>size,</a:t>
            </a:r>
            <a:r>
              <a:rPr sz="3800" spc="-10" dirty="0">
                <a:solidFill>
                  <a:srgbClr val="FFFFFF"/>
                </a:solidFill>
                <a:latin typeface="Arial Black"/>
                <a:cs typeface="Arial Black"/>
              </a:rPr>
              <a:t> </a:t>
            </a:r>
            <a:r>
              <a:rPr sz="3800" spc="-75" dirty="0">
                <a:solidFill>
                  <a:srgbClr val="FFFFFF"/>
                </a:solidFill>
                <a:latin typeface="Arial Black"/>
                <a:cs typeface="Arial Black"/>
              </a:rPr>
              <a:t>bedrooms, </a:t>
            </a:r>
            <a:r>
              <a:rPr sz="3800" dirty="0">
                <a:solidFill>
                  <a:srgbClr val="FFFFFF"/>
                </a:solidFill>
                <a:latin typeface="Arial Black"/>
                <a:cs typeface="Arial Black"/>
              </a:rPr>
              <a:t>and</a:t>
            </a:r>
            <a:r>
              <a:rPr sz="3800" spc="-10" dirty="0">
                <a:solidFill>
                  <a:srgbClr val="FFFFFF"/>
                </a:solidFill>
                <a:latin typeface="Arial Black"/>
                <a:cs typeface="Arial Black"/>
              </a:rPr>
              <a:t> </a:t>
            </a:r>
            <a:r>
              <a:rPr sz="3800" spc="-110" dirty="0">
                <a:solidFill>
                  <a:srgbClr val="FFFFFF"/>
                </a:solidFill>
                <a:latin typeface="Arial Black"/>
                <a:cs typeface="Arial Black"/>
              </a:rPr>
              <a:t>amenities.</a:t>
            </a:r>
            <a:r>
              <a:rPr sz="3800" spc="-10" dirty="0">
                <a:solidFill>
                  <a:srgbClr val="FFFFFF"/>
                </a:solidFill>
                <a:latin typeface="Arial Black"/>
                <a:cs typeface="Arial Black"/>
              </a:rPr>
              <a:t> </a:t>
            </a:r>
            <a:r>
              <a:rPr sz="3800" spc="-290" dirty="0">
                <a:solidFill>
                  <a:srgbClr val="FFFFFF"/>
                </a:solidFill>
                <a:latin typeface="Arial Black"/>
                <a:cs typeface="Arial Black"/>
              </a:rPr>
              <a:t>This</a:t>
            </a:r>
            <a:r>
              <a:rPr sz="3800" spc="-5" dirty="0">
                <a:solidFill>
                  <a:srgbClr val="FFFFFF"/>
                </a:solidFill>
                <a:latin typeface="Arial Black"/>
                <a:cs typeface="Arial Black"/>
              </a:rPr>
              <a:t> </a:t>
            </a:r>
            <a:r>
              <a:rPr sz="3800" dirty="0">
                <a:solidFill>
                  <a:srgbClr val="FFFFFF"/>
                </a:solidFill>
                <a:latin typeface="Arial Black"/>
                <a:cs typeface="Arial Black"/>
              </a:rPr>
              <a:t>model</a:t>
            </a:r>
            <a:r>
              <a:rPr sz="3800" spc="-10" dirty="0">
                <a:solidFill>
                  <a:srgbClr val="FFFFFF"/>
                </a:solidFill>
                <a:latin typeface="Arial Black"/>
                <a:cs typeface="Arial Black"/>
              </a:rPr>
              <a:t> </a:t>
            </a:r>
            <a:r>
              <a:rPr sz="3800" dirty="0">
                <a:solidFill>
                  <a:srgbClr val="FFFFFF"/>
                </a:solidFill>
                <a:latin typeface="Arial Black"/>
                <a:cs typeface="Arial Black"/>
              </a:rPr>
              <a:t>will</a:t>
            </a:r>
            <a:r>
              <a:rPr sz="3800" spc="-5" dirty="0">
                <a:solidFill>
                  <a:srgbClr val="FFFFFF"/>
                </a:solidFill>
                <a:latin typeface="Arial Black"/>
                <a:cs typeface="Arial Black"/>
              </a:rPr>
              <a:t> </a:t>
            </a:r>
            <a:r>
              <a:rPr sz="3800" spc="-80" dirty="0">
                <a:solidFill>
                  <a:srgbClr val="FFFFFF"/>
                </a:solidFill>
                <a:latin typeface="Arial Black"/>
                <a:cs typeface="Arial Black"/>
              </a:rPr>
              <a:t>empower</a:t>
            </a:r>
            <a:r>
              <a:rPr sz="3800" spc="-10" dirty="0">
                <a:solidFill>
                  <a:srgbClr val="FFFFFF"/>
                </a:solidFill>
                <a:latin typeface="Arial Black"/>
                <a:cs typeface="Arial Black"/>
              </a:rPr>
              <a:t> </a:t>
            </a:r>
            <a:r>
              <a:rPr sz="3800" dirty="0">
                <a:solidFill>
                  <a:srgbClr val="FFFFFF"/>
                </a:solidFill>
                <a:latin typeface="Arial Black"/>
                <a:cs typeface="Arial Black"/>
              </a:rPr>
              <a:t>real</a:t>
            </a:r>
            <a:r>
              <a:rPr sz="3800" spc="-5" dirty="0">
                <a:solidFill>
                  <a:srgbClr val="FFFFFF"/>
                </a:solidFill>
                <a:latin typeface="Arial Black"/>
                <a:cs typeface="Arial Black"/>
              </a:rPr>
              <a:t> </a:t>
            </a:r>
            <a:r>
              <a:rPr sz="3800" spc="-100" dirty="0">
                <a:solidFill>
                  <a:srgbClr val="FFFFFF"/>
                </a:solidFill>
                <a:latin typeface="Arial Black"/>
                <a:cs typeface="Arial Black"/>
              </a:rPr>
              <a:t>estate</a:t>
            </a:r>
            <a:r>
              <a:rPr sz="3800" spc="-10" dirty="0">
                <a:solidFill>
                  <a:srgbClr val="FFFFFF"/>
                </a:solidFill>
                <a:latin typeface="Arial Black"/>
                <a:cs typeface="Arial Black"/>
              </a:rPr>
              <a:t> </a:t>
            </a:r>
            <a:r>
              <a:rPr sz="3800" spc="-145" dirty="0">
                <a:solidFill>
                  <a:srgbClr val="FFFFFF"/>
                </a:solidFill>
                <a:latin typeface="Arial Black"/>
                <a:cs typeface="Arial Black"/>
              </a:rPr>
              <a:t>stakeholders</a:t>
            </a:r>
            <a:r>
              <a:rPr sz="3800" spc="-5" dirty="0">
                <a:solidFill>
                  <a:srgbClr val="FFFFFF"/>
                </a:solidFill>
                <a:latin typeface="Arial Black"/>
                <a:cs typeface="Arial Black"/>
              </a:rPr>
              <a:t> </a:t>
            </a:r>
            <a:r>
              <a:rPr sz="3800" spc="-25" dirty="0">
                <a:solidFill>
                  <a:srgbClr val="FFFFFF"/>
                </a:solidFill>
                <a:latin typeface="Arial Black"/>
                <a:cs typeface="Arial Black"/>
              </a:rPr>
              <a:t>and </a:t>
            </a:r>
            <a:r>
              <a:rPr sz="3800" dirty="0">
                <a:solidFill>
                  <a:srgbClr val="FFFFFF"/>
                </a:solidFill>
                <a:latin typeface="Arial Black"/>
                <a:cs typeface="Arial Black"/>
              </a:rPr>
              <a:t>potential</a:t>
            </a:r>
            <a:r>
              <a:rPr sz="3800" spc="-155" dirty="0">
                <a:solidFill>
                  <a:srgbClr val="FFFFFF"/>
                </a:solidFill>
                <a:latin typeface="Arial Black"/>
                <a:cs typeface="Arial Black"/>
              </a:rPr>
              <a:t>  </a:t>
            </a:r>
            <a:r>
              <a:rPr sz="3800" dirty="0">
                <a:solidFill>
                  <a:srgbClr val="FFFFFF"/>
                </a:solidFill>
                <a:latin typeface="Arial Black"/>
                <a:cs typeface="Arial Black"/>
              </a:rPr>
              <a:t>buyers</a:t>
            </a:r>
            <a:r>
              <a:rPr sz="3800" spc="-155" dirty="0">
                <a:solidFill>
                  <a:srgbClr val="FFFFFF"/>
                </a:solidFill>
                <a:latin typeface="Arial Black"/>
                <a:cs typeface="Arial Black"/>
              </a:rPr>
              <a:t>  </a:t>
            </a:r>
            <a:r>
              <a:rPr sz="3800" dirty="0">
                <a:solidFill>
                  <a:srgbClr val="FFFFFF"/>
                </a:solidFill>
                <a:latin typeface="Arial Black"/>
                <a:cs typeface="Arial Black"/>
              </a:rPr>
              <a:t>with</a:t>
            </a:r>
            <a:r>
              <a:rPr sz="3800" spc="-150" dirty="0">
                <a:solidFill>
                  <a:srgbClr val="FFFFFF"/>
                </a:solidFill>
                <a:latin typeface="Arial Black"/>
                <a:cs typeface="Arial Black"/>
              </a:rPr>
              <a:t>  </a:t>
            </a:r>
            <a:r>
              <a:rPr sz="3800" dirty="0">
                <a:solidFill>
                  <a:srgbClr val="FFFFFF"/>
                </a:solidFill>
                <a:latin typeface="Arial Black"/>
                <a:cs typeface="Arial Black"/>
              </a:rPr>
              <a:t>valuable</a:t>
            </a:r>
            <a:r>
              <a:rPr sz="3800" spc="-155" dirty="0">
                <a:solidFill>
                  <a:srgbClr val="FFFFFF"/>
                </a:solidFill>
                <a:latin typeface="Arial Black"/>
                <a:cs typeface="Arial Black"/>
              </a:rPr>
              <a:t>  </a:t>
            </a:r>
            <a:r>
              <a:rPr sz="3800" dirty="0">
                <a:solidFill>
                  <a:srgbClr val="FFFFFF"/>
                </a:solidFill>
                <a:latin typeface="Arial Black"/>
                <a:cs typeface="Arial Black"/>
              </a:rPr>
              <a:t>insights,</a:t>
            </a:r>
            <a:r>
              <a:rPr sz="3800" spc="-150" dirty="0">
                <a:solidFill>
                  <a:srgbClr val="FFFFFF"/>
                </a:solidFill>
                <a:latin typeface="Arial Black"/>
                <a:cs typeface="Arial Black"/>
              </a:rPr>
              <a:t>  </a:t>
            </a:r>
            <a:r>
              <a:rPr sz="3800" dirty="0">
                <a:solidFill>
                  <a:srgbClr val="FFFFFF"/>
                </a:solidFill>
                <a:latin typeface="Arial Black"/>
                <a:cs typeface="Arial Black"/>
              </a:rPr>
              <a:t>facilitating</a:t>
            </a:r>
            <a:r>
              <a:rPr sz="3800" spc="-155" dirty="0">
                <a:solidFill>
                  <a:srgbClr val="FFFFFF"/>
                </a:solidFill>
                <a:latin typeface="Arial Black"/>
                <a:cs typeface="Arial Black"/>
              </a:rPr>
              <a:t>  </a:t>
            </a:r>
            <a:r>
              <a:rPr sz="3800" spc="-195" dirty="0">
                <a:solidFill>
                  <a:srgbClr val="FFFFFF"/>
                </a:solidFill>
                <a:latin typeface="Arial Black"/>
                <a:cs typeface="Arial Black"/>
              </a:rPr>
              <a:t>well-</a:t>
            </a:r>
            <a:r>
              <a:rPr sz="3800" spc="-10" dirty="0">
                <a:solidFill>
                  <a:srgbClr val="FFFFFF"/>
                </a:solidFill>
                <a:latin typeface="Arial Black"/>
                <a:cs typeface="Arial Black"/>
              </a:rPr>
              <a:t>informed </a:t>
            </a:r>
            <a:r>
              <a:rPr sz="3800" spc="-270" dirty="0">
                <a:solidFill>
                  <a:srgbClr val="FFFFFF"/>
                </a:solidFill>
                <a:latin typeface="Arial Black"/>
                <a:cs typeface="Arial Black"/>
              </a:rPr>
              <a:t>decisions</a:t>
            </a:r>
            <a:r>
              <a:rPr sz="3800" spc="-260" dirty="0">
                <a:solidFill>
                  <a:srgbClr val="FFFFFF"/>
                </a:solidFill>
                <a:latin typeface="Arial Black"/>
                <a:cs typeface="Arial Black"/>
              </a:rPr>
              <a:t> </a:t>
            </a:r>
            <a:r>
              <a:rPr sz="3800" spc="-85" dirty="0">
                <a:solidFill>
                  <a:srgbClr val="FFFFFF"/>
                </a:solidFill>
                <a:latin typeface="Arial Black"/>
                <a:cs typeface="Arial Black"/>
              </a:rPr>
              <a:t>in</a:t>
            </a:r>
            <a:r>
              <a:rPr sz="3800" spc="-254" dirty="0">
                <a:solidFill>
                  <a:srgbClr val="FFFFFF"/>
                </a:solidFill>
                <a:latin typeface="Arial Black"/>
                <a:cs typeface="Arial Black"/>
              </a:rPr>
              <a:t> a </a:t>
            </a:r>
            <a:r>
              <a:rPr sz="3800" spc="-204" dirty="0">
                <a:solidFill>
                  <a:srgbClr val="FFFFFF"/>
                </a:solidFill>
                <a:latin typeface="Arial Black"/>
                <a:cs typeface="Arial Black"/>
              </a:rPr>
              <a:t>dynamic</a:t>
            </a:r>
            <a:r>
              <a:rPr sz="3800" spc="-254" dirty="0">
                <a:solidFill>
                  <a:srgbClr val="FFFFFF"/>
                </a:solidFill>
                <a:latin typeface="Arial Black"/>
                <a:cs typeface="Arial Black"/>
              </a:rPr>
              <a:t> </a:t>
            </a:r>
            <a:r>
              <a:rPr sz="3800" spc="-165" dirty="0">
                <a:solidFill>
                  <a:srgbClr val="FFFFFF"/>
                </a:solidFill>
                <a:latin typeface="Arial Black"/>
                <a:cs typeface="Arial Black"/>
              </a:rPr>
              <a:t>and</a:t>
            </a:r>
            <a:r>
              <a:rPr sz="3800" spc="-254" dirty="0">
                <a:solidFill>
                  <a:srgbClr val="FFFFFF"/>
                </a:solidFill>
                <a:latin typeface="Arial Black"/>
                <a:cs typeface="Arial Black"/>
              </a:rPr>
              <a:t> </a:t>
            </a:r>
            <a:r>
              <a:rPr sz="3800" spc="-200" dirty="0">
                <a:solidFill>
                  <a:srgbClr val="FFFFFF"/>
                </a:solidFill>
                <a:latin typeface="Arial Black"/>
                <a:cs typeface="Arial Black"/>
              </a:rPr>
              <a:t>competitive</a:t>
            </a:r>
            <a:r>
              <a:rPr sz="3800" spc="-254" dirty="0">
                <a:solidFill>
                  <a:srgbClr val="FFFFFF"/>
                </a:solidFill>
                <a:latin typeface="Arial Black"/>
                <a:cs typeface="Arial Black"/>
              </a:rPr>
              <a:t> </a:t>
            </a:r>
            <a:r>
              <a:rPr sz="3800" spc="-195" dirty="0">
                <a:solidFill>
                  <a:srgbClr val="FFFFFF"/>
                </a:solidFill>
                <a:latin typeface="Arial Black"/>
                <a:cs typeface="Arial Black"/>
              </a:rPr>
              <a:t>housing</a:t>
            </a:r>
            <a:r>
              <a:rPr sz="3800" spc="-260" dirty="0">
                <a:solidFill>
                  <a:srgbClr val="FFFFFF"/>
                </a:solidFill>
                <a:latin typeface="Arial Black"/>
                <a:cs typeface="Arial Black"/>
              </a:rPr>
              <a:t> </a:t>
            </a:r>
            <a:r>
              <a:rPr sz="3800" spc="-10" dirty="0">
                <a:solidFill>
                  <a:srgbClr val="FFFFFF"/>
                </a:solidFill>
                <a:latin typeface="Arial Black"/>
                <a:cs typeface="Arial Black"/>
              </a:rPr>
              <a:t>market.</a:t>
            </a:r>
            <a:endParaRPr sz="3800" dirty="0">
              <a:latin typeface="Arial Black"/>
              <a:cs typeface="Arial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00000"/>
          </a:solidFill>
        </p:spPr>
        <p:txBody>
          <a:bodyPr wrap="square" lIns="0" tIns="0" rIns="0" bIns="0" rtlCol="0"/>
          <a:lstStyle/>
          <a:p>
            <a:endParaRPr/>
          </a:p>
        </p:txBody>
      </p:sp>
      <p:pic>
        <p:nvPicPr>
          <p:cNvPr id="3" name="object 3"/>
          <p:cNvPicPr/>
          <p:nvPr/>
        </p:nvPicPr>
        <p:blipFill>
          <a:blip r:embed="rId2" cstate="print"/>
          <a:stretch>
            <a:fillRect/>
          </a:stretch>
        </p:blipFill>
        <p:spPr>
          <a:xfrm>
            <a:off x="0" y="1028699"/>
            <a:ext cx="13349798" cy="9258299"/>
          </a:xfrm>
          <a:prstGeom prst="rect">
            <a:avLst/>
          </a:prstGeom>
        </p:spPr>
      </p:pic>
      <p:sp>
        <p:nvSpPr>
          <p:cNvPr id="4" name="object 4"/>
          <p:cNvSpPr txBox="1">
            <a:spLocks noGrp="1"/>
          </p:cNvSpPr>
          <p:nvPr>
            <p:ph type="title"/>
          </p:nvPr>
        </p:nvSpPr>
        <p:spPr>
          <a:xfrm>
            <a:off x="11983673" y="991246"/>
            <a:ext cx="5111750" cy="1087120"/>
          </a:xfrm>
          <a:prstGeom prst="rect">
            <a:avLst/>
          </a:prstGeom>
        </p:spPr>
        <p:txBody>
          <a:bodyPr vert="horz" wrap="square" lIns="0" tIns="14605" rIns="0" bIns="0" rtlCol="0">
            <a:spAutoFit/>
          </a:bodyPr>
          <a:lstStyle/>
          <a:p>
            <a:pPr marL="12700">
              <a:lnSpc>
                <a:spcPct val="100000"/>
              </a:lnSpc>
              <a:spcBef>
                <a:spcPts val="115"/>
              </a:spcBef>
            </a:pPr>
            <a:r>
              <a:rPr sz="6950" b="1" spc="250" dirty="0">
                <a:latin typeface="Tahoma"/>
                <a:cs typeface="Tahoma"/>
              </a:rPr>
              <a:t>Tools</a:t>
            </a:r>
            <a:r>
              <a:rPr sz="6950" b="1" spc="-210" dirty="0">
                <a:latin typeface="Tahoma"/>
                <a:cs typeface="Tahoma"/>
              </a:rPr>
              <a:t> </a:t>
            </a:r>
            <a:r>
              <a:rPr sz="6950" b="1" spc="250" dirty="0">
                <a:latin typeface="Tahoma"/>
                <a:cs typeface="Tahoma"/>
              </a:rPr>
              <a:t>Used</a:t>
            </a:r>
            <a:endParaRPr sz="6950">
              <a:latin typeface="Tahoma"/>
              <a:cs typeface="Tahoma"/>
            </a:endParaRPr>
          </a:p>
        </p:txBody>
      </p:sp>
      <p:grpSp>
        <p:nvGrpSpPr>
          <p:cNvPr id="5" name="object 5"/>
          <p:cNvGrpSpPr/>
          <p:nvPr/>
        </p:nvGrpSpPr>
        <p:grpSpPr>
          <a:xfrm>
            <a:off x="11786296" y="2778273"/>
            <a:ext cx="123825" cy="5172075"/>
            <a:chOff x="11786296" y="2778273"/>
            <a:chExt cx="123825" cy="5172075"/>
          </a:xfrm>
        </p:grpSpPr>
        <p:pic>
          <p:nvPicPr>
            <p:cNvPr id="6" name="object 6"/>
            <p:cNvPicPr/>
            <p:nvPr/>
          </p:nvPicPr>
          <p:blipFill>
            <a:blip r:embed="rId3" cstate="print"/>
            <a:stretch>
              <a:fillRect/>
            </a:stretch>
          </p:blipFill>
          <p:spPr>
            <a:xfrm>
              <a:off x="11786296" y="2778273"/>
              <a:ext cx="123825" cy="123825"/>
            </a:xfrm>
            <a:prstGeom prst="rect">
              <a:avLst/>
            </a:prstGeom>
          </p:spPr>
        </p:pic>
        <p:pic>
          <p:nvPicPr>
            <p:cNvPr id="7" name="object 7"/>
            <p:cNvPicPr/>
            <p:nvPr/>
          </p:nvPicPr>
          <p:blipFill>
            <a:blip r:embed="rId4" cstate="print"/>
            <a:stretch>
              <a:fillRect/>
            </a:stretch>
          </p:blipFill>
          <p:spPr>
            <a:xfrm>
              <a:off x="11786296" y="3787923"/>
              <a:ext cx="123825" cy="123825"/>
            </a:xfrm>
            <a:prstGeom prst="rect">
              <a:avLst/>
            </a:prstGeom>
          </p:spPr>
        </p:pic>
        <p:pic>
          <p:nvPicPr>
            <p:cNvPr id="8" name="object 8"/>
            <p:cNvPicPr/>
            <p:nvPr/>
          </p:nvPicPr>
          <p:blipFill>
            <a:blip r:embed="rId5" cstate="print"/>
            <a:stretch>
              <a:fillRect/>
            </a:stretch>
          </p:blipFill>
          <p:spPr>
            <a:xfrm>
              <a:off x="11786296" y="5807223"/>
              <a:ext cx="123825" cy="123825"/>
            </a:xfrm>
            <a:prstGeom prst="rect">
              <a:avLst/>
            </a:prstGeom>
          </p:spPr>
        </p:pic>
        <p:pic>
          <p:nvPicPr>
            <p:cNvPr id="9" name="object 9"/>
            <p:cNvPicPr/>
            <p:nvPr/>
          </p:nvPicPr>
          <p:blipFill>
            <a:blip r:embed="rId4" cstate="print"/>
            <a:stretch>
              <a:fillRect/>
            </a:stretch>
          </p:blipFill>
          <p:spPr>
            <a:xfrm>
              <a:off x="11786296" y="6816873"/>
              <a:ext cx="123825" cy="123825"/>
            </a:xfrm>
            <a:prstGeom prst="rect">
              <a:avLst/>
            </a:prstGeom>
          </p:spPr>
        </p:pic>
        <p:pic>
          <p:nvPicPr>
            <p:cNvPr id="10" name="object 10"/>
            <p:cNvPicPr/>
            <p:nvPr/>
          </p:nvPicPr>
          <p:blipFill>
            <a:blip r:embed="rId4" cstate="print"/>
            <a:stretch>
              <a:fillRect/>
            </a:stretch>
          </p:blipFill>
          <p:spPr>
            <a:xfrm>
              <a:off x="11786296" y="7826523"/>
              <a:ext cx="123825" cy="123825"/>
            </a:xfrm>
            <a:prstGeom prst="rect">
              <a:avLst/>
            </a:prstGeom>
          </p:spPr>
        </p:pic>
      </p:grpSp>
      <p:sp>
        <p:nvSpPr>
          <p:cNvPr id="11" name="object 11"/>
          <p:cNvSpPr txBox="1"/>
          <p:nvPr/>
        </p:nvSpPr>
        <p:spPr>
          <a:xfrm>
            <a:off x="12091939" y="2523428"/>
            <a:ext cx="5700395" cy="6083300"/>
          </a:xfrm>
          <a:prstGeom prst="rect">
            <a:avLst/>
          </a:prstGeom>
        </p:spPr>
        <p:txBody>
          <a:bodyPr vert="horz" wrap="square" lIns="0" tIns="12700" rIns="0" bIns="0" rtlCol="0">
            <a:spAutoFit/>
          </a:bodyPr>
          <a:lstStyle/>
          <a:p>
            <a:pPr marL="12700" marR="5080" algn="just">
              <a:lnSpc>
                <a:spcPct val="116199"/>
              </a:lnSpc>
              <a:spcBef>
                <a:spcPts val="100"/>
              </a:spcBef>
            </a:pPr>
            <a:r>
              <a:rPr sz="2850" spc="-145" dirty="0">
                <a:solidFill>
                  <a:srgbClr val="FFFFFF"/>
                </a:solidFill>
                <a:latin typeface="Arial Black"/>
                <a:cs typeface="Arial Black"/>
              </a:rPr>
              <a:t>google</a:t>
            </a:r>
            <a:r>
              <a:rPr sz="2850" spc="-90" dirty="0">
                <a:solidFill>
                  <a:srgbClr val="FFFFFF"/>
                </a:solidFill>
                <a:latin typeface="Arial Black"/>
                <a:cs typeface="Arial Black"/>
              </a:rPr>
              <a:t> </a:t>
            </a:r>
            <a:r>
              <a:rPr sz="2850" spc="-110" dirty="0">
                <a:solidFill>
                  <a:srgbClr val="FFFFFF"/>
                </a:solidFill>
                <a:latin typeface="Arial Black"/>
                <a:cs typeface="Arial Black"/>
              </a:rPr>
              <a:t>colaboratory</a:t>
            </a:r>
            <a:r>
              <a:rPr sz="2850" spc="-125" dirty="0">
                <a:solidFill>
                  <a:srgbClr val="FFFFFF"/>
                </a:solidFill>
                <a:latin typeface="Arial Black"/>
                <a:cs typeface="Arial Black"/>
              </a:rPr>
              <a:t> </a:t>
            </a:r>
            <a:r>
              <a:rPr sz="2850" dirty="0">
                <a:solidFill>
                  <a:srgbClr val="FFFFFF"/>
                </a:solidFill>
                <a:latin typeface="Arial Black"/>
                <a:cs typeface="Arial Black"/>
              </a:rPr>
              <a:t>is</a:t>
            </a:r>
            <a:r>
              <a:rPr sz="2850" spc="-105" dirty="0">
                <a:solidFill>
                  <a:srgbClr val="FFFFFF"/>
                </a:solidFill>
                <a:latin typeface="Arial Black"/>
                <a:cs typeface="Arial Black"/>
              </a:rPr>
              <a:t> </a:t>
            </a:r>
            <a:r>
              <a:rPr sz="2850" spc="-65" dirty="0">
                <a:solidFill>
                  <a:srgbClr val="FFFFFF"/>
                </a:solidFill>
                <a:latin typeface="Arial Black"/>
                <a:cs typeface="Arial Black"/>
              </a:rPr>
              <a:t>used</a:t>
            </a:r>
            <a:r>
              <a:rPr sz="2850" spc="-105" dirty="0">
                <a:solidFill>
                  <a:srgbClr val="FFFFFF"/>
                </a:solidFill>
                <a:latin typeface="Arial Black"/>
                <a:cs typeface="Arial Black"/>
              </a:rPr>
              <a:t> </a:t>
            </a:r>
            <a:r>
              <a:rPr sz="2850" spc="-290" dirty="0">
                <a:solidFill>
                  <a:srgbClr val="FFFFFF"/>
                </a:solidFill>
                <a:latin typeface="Arial Black"/>
                <a:cs typeface="Arial Black"/>
              </a:rPr>
              <a:t>as </a:t>
            </a:r>
            <a:r>
              <a:rPr sz="2850" spc="-20" dirty="0">
                <a:solidFill>
                  <a:srgbClr val="FFFFFF"/>
                </a:solidFill>
                <a:latin typeface="Arial Black"/>
                <a:cs typeface="Arial Black"/>
              </a:rPr>
              <a:t>IDE.</a:t>
            </a:r>
            <a:endParaRPr sz="2850">
              <a:latin typeface="Arial Black"/>
              <a:cs typeface="Arial Black"/>
            </a:endParaRPr>
          </a:p>
          <a:p>
            <a:pPr marL="12700" marR="5080" algn="just">
              <a:lnSpc>
                <a:spcPct val="116199"/>
              </a:lnSpc>
            </a:pPr>
            <a:r>
              <a:rPr sz="2850" spc="-25" dirty="0">
                <a:solidFill>
                  <a:srgbClr val="FFFFFF"/>
                </a:solidFill>
                <a:latin typeface="Arial Black"/>
                <a:cs typeface="Arial Black"/>
              </a:rPr>
              <a:t>Pandas</a:t>
            </a:r>
            <a:r>
              <a:rPr sz="2850" spc="235" dirty="0">
                <a:solidFill>
                  <a:srgbClr val="FFFFFF"/>
                </a:solidFill>
                <a:latin typeface="Arial Black"/>
                <a:cs typeface="Arial Black"/>
              </a:rPr>
              <a:t> </a:t>
            </a:r>
            <a:r>
              <a:rPr sz="2850" dirty="0">
                <a:solidFill>
                  <a:srgbClr val="FFFFFF"/>
                </a:solidFill>
                <a:latin typeface="Arial Black"/>
                <a:cs typeface="Arial Black"/>
              </a:rPr>
              <a:t>and</a:t>
            </a:r>
            <a:r>
              <a:rPr sz="2850" spc="240" dirty="0">
                <a:solidFill>
                  <a:srgbClr val="FFFFFF"/>
                </a:solidFill>
                <a:latin typeface="Arial Black"/>
                <a:cs typeface="Arial Black"/>
              </a:rPr>
              <a:t> </a:t>
            </a:r>
            <a:r>
              <a:rPr sz="2850" dirty="0">
                <a:solidFill>
                  <a:srgbClr val="FFFFFF"/>
                </a:solidFill>
                <a:latin typeface="Arial Black"/>
                <a:cs typeface="Arial Black"/>
              </a:rPr>
              <a:t>NumPy</a:t>
            </a:r>
            <a:r>
              <a:rPr sz="2850" spc="245" dirty="0">
                <a:solidFill>
                  <a:srgbClr val="FFFFFF"/>
                </a:solidFill>
                <a:latin typeface="Arial Black"/>
                <a:cs typeface="Arial Black"/>
              </a:rPr>
              <a:t> </a:t>
            </a:r>
            <a:r>
              <a:rPr sz="2850" dirty="0">
                <a:solidFill>
                  <a:srgbClr val="FFFFFF"/>
                </a:solidFill>
                <a:latin typeface="Arial Black"/>
                <a:cs typeface="Arial Black"/>
              </a:rPr>
              <a:t>are</a:t>
            </a:r>
            <a:r>
              <a:rPr sz="2850" spc="245" dirty="0">
                <a:solidFill>
                  <a:srgbClr val="FFFFFF"/>
                </a:solidFill>
                <a:latin typeface="Arial Black"/>
                <a:cs typeface="Arial Black"/>
              </a:rPr>
              <a:t> </a:t>
            </a:r>
            <a:r>
              <a:rPr sz="2850" spc="-135" dirty="0">
                <a:solidFill>
                  <a:srgbClr val="FFFFFF"/>
                </a:solidFill>
                <a:latin typeface="Arial Black"/>
                <a:cs typeface="Arial Black"/>
              </a:rPr>
              <a:t>used </a:t>
            </a:r>
            <a:r>
              <a:rPr sz="2850" dirty="0">
                <a:solidFill>
                  <a:srgbClr val="FFFFFF"/>
                </a:solidFill>
                <a:latin typeface="Arial Black"/>
                <a:cs typeface="Arial Black"/>
              </a:rPr>
              <a:t>for</a:t>
            </a:r>
            <a:r>
              <a:rPr sz="2850" spc="355" dirty="0">
                <a:solidFill>
                  <a:srgbClr val="FFFFFF"/>
                </a:solidFill>
                <a:latin typeface="Arial Black"/>
                <a:cs typeface="Arial Black"/>
              </a:rPr>
              <a:t> </a:t>
            </a:r>
            <a:r>
              <a:rPr sz="2850" dirty="0">
                <a:solidFill>
                  <a:srgbClr val="FFFFFF"/>
                </a:solidFill>
                <a:latin typeface="Arial Black"/>
                <a:cs typeface="Arial Black"/>
              </a:rPr>
              <a:t>Data</a:t>
            </a:r>
            <a:r>
              <a:rPr sz="2850" spc="365" dirty="0">
                <a:solidFill>
                  <a:srgbClr val="FFFFFF"/>
                </a:solidFill>
                <a:latin typeface="Arial Black"/>
                <a:cs typeface="Arial Black"/>
              </a:rPr>
              <a:t> </a:t>
            </a:r>
            <a:r>
              <a:rPr sz="2850" spc="-20" dirty="0">
                <a:solidFill>
                  <a:srgbClr val="FFFFFF"/>
                </a:solidFill>
                <a:latin typeface="Arial Black"/>
                <a:cs typeface="Arial Black"/>
              </a:rPr>
              <a:t>Manipulation</a:t>
            </a:r>
            <a:r>
              <a:rPr sz="2850" spc="370" dirty="0">
                <a:solidFill>
                  <a:srgbClr val="FFFFFF"/>
                </a:solidFill>
                <a:latin typeface="Arial Black"/>
                <a:cs typeface="Arial Black"/>
              </a:rPr>
              <a:t> </a:t>
            </a:r>
            <a:r>
              <a:rPr sz="2850" spc="-434" dirty="0">
                <a:solidFill>
                  <a:srgbClr val="FFFFFF"/>
                </a:solidFill>
                <a:latin typeface="Arial Black"/>
                <a:cs typeface="Arial Black"/>
              </a:rPr>
              <a:t>&amp;</a:t>
            </a:r>
            <a:r>
              <a:rPr sz="2850" spc="365" dirty="0">
                <a:solidFill>
                  <a:srgbClr val="FFFFFF"/>
                </a:solidFill>
                <a:latin typeface="Arial Black"/>
                <a:cs typeface="Arial Black"/>
              </a:rPr>
              <a:t> </a:t>
            </a:r>
            <a:r>
              <a:rPr sz="2850" spc="-85" dirty="0">
                <a:solidFill>
                  <a:srgbClr val="FFFFFF"/>
                </a:solidFill>
                <a:latin typeface="Arial Black"/>
                <a:cs typeface="Arial Black"/>
              </a:rPr>
              <a:t>Pre- </a:t>
            </a:r>
            <a:r>
              <a:rPr sz="2850" spc="-70" dirty="0">
                <a:solidFill>
                  <a:srgbClr val="FFFFFF"/>
                </a:solidFill>
                <a:latin typeface="Arial Black"/>
                <a:cs typeface="Arial Black"/>
              </a:rPr>
              <a:t>processing</a:t>
            </a:r>
            <a:r>
              <a:rPr sz="2850" spc="355" dirty="0">
                <a:solidFill>
                  <a:srgbClr val="FFFFFF"/>
                </a:solidFill>
                <a:latin typeface="Arial Black"/>
                <a:cs typeface="Arial Black"/>
              </a:rPr>
              <a:t> </a:t>
            </a:r>
            <a:r>
              <a:rPr sz="2850" dirty="0">
                <a:solidFill>
                  <a:srgbClr val="FFFFFF"/>
                </a:solidFill>
                <a:latin typeface="Arial Black"/>
                <a:cs typeface="Arial Black"/>
              </a:rPr>
              <a:t>and</a:t>
            </a:r>
            <a:r>
              <a:rPr sz="2850" spc="355" dirty="0">
                <a:solidFill>
                  <a:srgbClr val="FFFFFF"/>
                </a:solidFill>
                <a:latin typeface="Arial Black"/>
                <a:cs typeface="Arial Black"/>
              </a:rPr>
              <a:t> </a:t>
            </a:r>
            <a:r>
              <a:rPr sz="2850" spc="-125" dirty="0">
                <a:solidFill>
                  <a:srgbClr val="FFFFFF"/>
                </a:solidFill>
                <a:latin typeface="Arial Black"/>
                <a:cs typeface="Arial Black"/>
              </a:rPr>
              <a:t>Mathematical </a:t>
            </a:r>
            <a:r>
              <a:rPr sz="2850" spc="-145" dirty="0">
                <a:solidFill>
                  <a:srgbClr val="FFFFFF"/>
                </a:solidFill>
                <a:latin typeface="Arial Black"/>
                <a:cs typeface="Arial Black"/>
              </a:rPr>
              <a:t>functions</a:t>
            </a:r>
            <a:r>
              <a:rPr sz="2850" spc="-150" dirty="0">
                <a:solidFill>
                  <a:srgbClr val="FFFFFF"/>
                </a:solidFill>
                <a:latin typeface="Arial Black"/>
                <a:cs typeface="Arial Black"/>
              </a:rPr>
              <a:t> </a:t>
            </a:r>
            <a:r>
              <a:rPr sz="2850" spc="-95" dirty="0">
                <a:solidFill>
                  <a:srgbClr val="FFFFFF"/>
                </a:solidFill>
                <a:latin typeface="Arial Black"/>
                <a:cs typeface="Arial Black"/>
              </a:rPr>
              <a:t>respectively.</a:t>
            </a:r>
            <a:endParaRPr sz="2850">
              <a:latin typeface="Arial Black"/>
              <a:cs typeface="Arial Black"/>
            </a:endParaRPr>
          </a:p>
          <a:p>
            <a:pPr marL="12700" marR="5080" algn="just">
              <a:lnSpc>
                <a:spcPct val="116199"/>
              </a:lnSpc>
              <a:spcBef>
                <a:spcPts val="5"/>
              </a:spcBef>
            </a:pPr>
            <a:r>
              <a:rPr sz="2850" dirty="0">
                <a:solidFill>
                  <a:srgbClr val="FFFFFF"/>
                </a:solidFill>
                <a:latin typeface="Arial Black"/>
                <a:cs typeface="Arial Black"/>
              </a:rPr>
              <a:t>Exploratory</a:t>
            </a:r>
            <a:r>
              <a:rPr sz="2850" spc="490" dirty="0">
                <a:solidFill>
                  <a:srgbClr val="FFFFFF"/>
                </a:solidFill>
                <a:latin typeface="Arial Black"/>
                <a:cs typeface="Arial Black"/>
              </a:rPr>
              <a:t> </a:t>
            </a:r>
            <a:r>
              <a:rPr sz="2850" dirty="0">
                <a:solidFill>
                  <a:srgbClr val="FFFFFF"/>
                </a:solidFill>
                <a:latin typeface="Arial Black"/>
                <a:cs typeface="Arial Black"/>
              </a:rPr>
              <a:t>data</a:t>
            </a:r>
            <a:r>
              <a:rPr sz="2850" spc="495" dirty="0">
                <a:solidFill>
                  <a:srgbClr val="FFFFFF"/>
                </a:solidFill>
                <a:latin typeface="Arial Black"/>
                <a:cs typeface="Arial Black"/>
              </a:rPr>
              <a:t> </a:t>
            </a:r>
            <a:r>
              <a:rPr sz="2850" dirty="0">
                <a:solidFill>
                  <a:srgbClr val="FFFFFF"/>
                </a:solidFill>
                <a:latin typeface="Arial Black"/>
                <a:cs typeface="Arial Black"/>
              </a:rPr>
              <a:t>analysis</a:t>
            </a:r>
            <a:r>
              <a:rPr sz="2850" spc="500" dirty="0">
                <a:solidFill>
                  <a:srgbClr val="FFFFFF"/>
                </a:solidFill>
                <a:latin typeface="Arial Black"/>
                <a:cs typeface="Arial Black"/>
              </a:rPr>
              <a:t> </a:t>
            </a:r>
            <a:r>
              <a:rPr sz="2850" spc="-105" dirty="0">
                <a:solidFill>
                  <a:srgbClr val="FFFFFF"/>
                </a:solidFill>
                <a:latin typeface="Arial Black"/>
                <a:cs typeface="Arial Black"/>
              </a:rPr>
              <a:t>is </a:t>
            </a:r>
            <a:r>
              <a:rPr sz="2850" spc="-130" dirty="0">
                <a:solidFill>
                  <a:srgbClr val="FFFFFF"/>
                </a:solidFill>
                <a:latin typeface="Arial Black"/>
                <a:cs typeface="Arial Black"/>
              </a:rPr>
              <a:t>automated</a:t>
            </a:r>
            <a:r>
              <a:rPr sz="2850" spc="-190" dirty="0">
                <a:solidFill>
                  <a:srgbClr val="FFFFFF"/>
                </a:solidFill>
                <a:latin typeface="Arial Black"/>
                <a:cs typeface="Arial Black"/>
              </a:rPr>
              <a:t> </a:t>
            </a:r>
            <a:r>
              <a:rPr sz="2850" spc="-130" dirty="0">
                <a:solidFill>
                  <a:srgbClr val="FFFFFF"/>
                </a:solidFill>
                <a:latin typeface="Arial Black"/>
                <a:cs typeface="Arial Black"/>
              </a:rPr>
              <a:t>by</a:t>
            </a:r>
            <a:r>
              <a:rPr sz="2850" spc="-185" dirty="0">
                <a:solidFill>
                  <a:srgbClr val="FFFFFF"/>
                </a:solidFill>
                <a:latin typeface="Arial Black"/>
                <a:cs typeface="Arial Black"/>
              </a:rPr>
              <a:t> </a:t>
            </a:r>
            <a:r>
              <a:rPr sz="2850" spc="-140" dirty="0">
                <a:solidFill>
                  <a:srgbClr val="FFFFFF"/>
                </a:solidFill>
                <a:latin typeface="Arial Black"/>
                <a:cs typeface="Arial Black"/>
              </a:rPr>
              <a:t>data</a:t>
            </a:r>
            <a:r>
              <a:rPr sz="2850" spc="-185" dirty="0">
                <a:solidFill>
                  <a:srgbClr val="FFFFFF"/>
                </a:solidFill>
                <a:latin typeface="Arial Black"/>
                <a:cs typeface="Arial Black"/>
              </a:rPr>
              <a:t> </a:t>
            </a:r>
            <a:r>
              <a:rPr sz="2850" spc="-10" dirty="0">
                <a:solidFill>
                  <a:srgbClr val="FFFFFF"/>
                </a:solidFill>
                <a:latin typeface="Arial Black"/>
                <a:cs typeface="Arial Black"/>
              </a:rPr>
              <a:t>prep.</a:t>
            </a:r>
            <a:endParaRPr sz="2850">
              <a:latin typeface="Arial Black"/>
              <a:cs typeface="Arial Black"/>
            </a:endParaRPr>
          </a:p>
          <a:p>
            <a:pPr marL="12700" marR="5080" algn="just">
              <a:lnSpc>
                <a:spcPct val="116199"/>
              </a:lnSpc>
            </a:pPr>
            <a:r>
              <a:rPr sz="2850" dirty="0">
                <a:solidFill>
                  <a:srgbClr val="FFFFFF"/>
                </a:solidFill>
                <a:latin typeface="Arial Black"/>
                <a:cs typeface="Arial Black"/>
              </a:rPr>
              <a:t>For</a:t>
            </a:r>
            <a:r>
              <a:rPr sz="2850" spc="235" dirty="0">
                <a:solidFill>
                  <a:srgbClr val="FFFFFF"/>
                </a:solidFill>
                <a:latin typeface="Arial Black"/>
                <a:cs typeface="Arial Black"/>
              </a:rPr>
              <a:t> </a:t>
            </a:r>
            <a:r>
              <a:rPr sz="2850" spc="-70" dirty="0">
                <a:solidFill>
                  <a:srgbClr val="FFFFFF"/>
                </a:solidFill>
                <a:latin typeface="Arial Black"/>
                <a:cs typeface="Arial Black"/>
              </a:rPr>
              <a:t>visualization</a:t>
            </a:r>
            <a:r>
              <a:rPr sz="2850" spc="229" dirty="0">
                <a:solidFill>
                  <a:srgbClr val="FFFFFF"/>
                </a:solidFill>
                <a:latin typeface="Arial Black"/>
                <a:cs typeface="Arial Black"/>
              </a:rPr>
              <a:t> </a:t>
            </a:r>
            <a:r>
              <a:rPr sz="2850" dirty="0">
                <a:solidFill>
                  <a:srgbClr val="FFFFFF"/>
                </a:solidFill>
                <a:latin typeface="Arial Black"/>
                <a:cs typeface="Arial Black"/>
              </a:rPr>
              <a:t>of</a:t>
            </a:r>
            <a:r>
              <a:rPr sz="2850" spc="235" dirty="0">
                <a:solidFill>
                  <a:srgbClr val="FFFFFF"/>
                </a:solidFill>
                <a:latin typeface="Arial Black"/>
                <a:cs typeface="Arial Black"/>
              </a:rPr>
              <a:t> </a:t>
            </a:r>
            <a:r>
              <a:rPr sz="2850" dirty="0">
                <a:solidFill>
                  <a:srgbClr val="FFFFFF"/>
                </a:solidFill>
                <a:latin typeface="Arial Black"/>
                <a:cs typeface="Arial Black"/>
              </a:rPr>
              <a:t>the</a:t>
            </a:r>
            <a:r>
              <a:rPr sz="2850" spc="229" dirty="0">
                <a:solidFill>
                  <a:srgbClr val="FFFFFF"/>
                </a:solidFill>
                <a:latin typeface="Arial Black"/>
                <a:cs typeface="Arial Black"/>
              </a:rPr>
              <a:t> </a:t>
            </a:r>
            <a:r>
              <a:rPr sz="2850" spc="-114" dirty="0">
                <a:solidFill>
                  <a:srgbClr val="FFFFFF"/>
                </a:solidFill>
                <a:latin typeface="Arial Black"/>
                <a:cs typeface="Arial Black"/>
              </a:rPr>
              <a:t>plots, </a:t>
            </a:r>
            <a:r>
              <a:rPr sz="2850" spc="-105" dirty="0">
                <a:solidFill>
                  <a:srgbClr val="FFFFFF"/>
                </a:solidFill>
                <a:latin typeface="Arial Black"/>
                <a:cs typeface="Arial Black"/>
              </a:rPr>
              <a:t>Matplotlib,</a:t>
            </a:r>
            <a:r>
              <a:rPr sz="2850" spc="-195" dirty="0">
                <a:solidFill>
                  <a:srgbClr val="FFFFFF"/>
                </a:solidFill>
                <a:latin typeface="Arial Black"/>
                <a:cs typeface="Arial Black"/>
              </a:rPr>
              <a:t> </a:t>
            </a:r>
            <a:r>
              <a:rPr sz="2850" spc="-180" dirty="0">
                <a:solidFill>
                  <a:srgbClr val="FFFFFF"/>
                </a:solidFill>
                <a:latin typeface="Arial Black"/>
                <a:cs typeface="Arial Black"/>
              </a:rPr>
              <a:t>Seaborn</a:t>
            </a:r>
            <a:r>
              <a:rPr sz="2850" spc="-195" dirty="0">
                <a:solidFill>
                  <a:srgbClr val="FFFFFF"/>
                </a:solidFill>
                <a:latin typeface="Arial Black"/>
                <a:cs typeface="Arial Black"/>
              </a:rPr>
              <a:t> </a:t>
            </a:r>
            <a:r>
              <a:rPr sz="2850" spc="-135" dirty="0">
                <a:solidFill>
                  <a:srgbClr val="FFFFFF"/>
                </a:solidFill>
                <a:latin typeface="Arial Black"/>
                <a:cs typeface="Arial Black"/>
              </a:rPr>
              <a:t>are</a:t>
            </a:r>
            <a:r>
              <a:rPr sz="2850" spc="-195" dirty="0">
                <a:solidFill>
                  <a:srgbClr val="FFFFFF"/>
                </a:solidFill>
                <a:latin typeface="Arial Black"/>
                <a:cs typeface="Arial Black"/>
              </a:rPr>
              <a:t> </a:t>
            </a:r>
            <a:r>
              <a:rPr sz="2850" spc="-10" dirty="0">
                <a:solidFill>
                  <a:srgbClr val="FFFFFF"/>
                </a:solidFill>
                <a:latin typeface="Arial Black"/>
                <a:cs typeface="Arial Black"/>
              </a:rPr>
              <a:t>used.</a:t>
            </a:r>
            <a:endParaRPr sz="2850">
              <a:latin typeface="Arial Black"/>
              <a:cs typeface="Arial Black"/>
            </a:endParaRPr>
          </a:p>
          <a:p>
            <a:pPr marL="12700" marR="5080" algn="just">
              <a:lnSpc>
                <a:spcPct val="116199"/>
              </a:lnSpc>
            </a:pPr>
            <a:r>
              <a:rPr sz="2850" dirty="0">
                <a:solidFill>
                  <a:srgbClr val="FFFFFF"/>
                </a:solidFill>
                <a:latin typeface="Arial Black"/>
                <a:cs typeface="Arial Black"/>
              </a:rPr>
              <a:t>GitHub</a:t>
            </a:r>
            <a:r>
              <a:rPr sz="2850" spc="305" dirty="0">
                <a:solidFill>
                  <a:srgbClr val="FFFFFF"/>
                </a:solidFill>
                <a:latin typeface="Arial Black"/>
                <a:cs typeface="Arial Black"/>
              </a:rPr>
              <a:t>  </a:t>
            </a:r>
            <a:r>
              <a:rPr sz="2850" dirty="0">
                <a:solidFill>
                  <a:srgbClr val="FFFFFF"/>
                </a:solidFill>
                <a:latin typeface="Arial Black"/>
                <a:cs typeface="Arial Black"/>
              </a:rPr>
              <a:t>is</a:t>
            </a:r>
            <a:r>
              <a:rPr sz="2850" spc="305" dirty="0">
                <a:solidFill>
                  <a:srgbClr val="FFFFFF"/>
                </a:solidFill>
                <a:latin typeface="Arial Black"/>
                <a:cs typeface="Arial Black"/>
              </a:rPr>
              <a:t>  </a:t>
            </a:r>
            <a:r>
              <a:rPr sz="2850" dirty="0">
                <a:solidFill>
                  <a:srgbClr val="FFFFFF"/>
                </a:solidFill>
                <a:latin typeface="Arial Black"/>
                <a:cs typeface="Arial Black"/>
              </a:rPr>
              <a:t>used</a:t>
            </a:r>
            <a:r>
              <a:rPr sz="2850" spc="300" dirty="0">
                <a:solidFill>
                  <a:srgbClr val="FFFFFF"/>
                </a:solidFill>
                <a:latin typeface="Arial Black"/>
                <a:cs typeface="Arial Black"/>
              </a:rPr>
              <a:t>  </a:t>
            </a:r>
            <a:r>
              <a:rPr sz="2850" spc="-265" dirty="0">
                <a:solidFill>
                  <a:srgbClr val="FFFFFF"/>
                </a:solidFill>
                <a:latin typeface="Arial Black"/>
                <a:cs typeface="Arial Black"/>
              </a:rPr>
              <a:t>as</a:t>
            </a:r>
            <a:r>
              <a:rPr sz="2850" spc="305" dirty="0">
                <a:solidFill>
                  <a:srgbClr val="FFFFFF"/>
                </a:solidFill>
                <a:latin typeface="Arial Black"/>
                <a:cs typeface="Arial Black"/>
              </a:rPr>
              <a:t>  </a:t>
            </a:r>
            <a:r>
              <a:rPr sz="2850" spc="-110" dirty="0">
                <a:solidFill>
                  <a:srgbClr val="FFFFFF"/>
                </a:solidFill>
                <a:latin typeface="Arial Black"/>
                <a:cs typeface="Arial Black"/>
              </a:rPr>
              <a:t>version </a:t>
            </a:r>
            <a:r>
              <a:rPr sz="2850" spc="-135" dirty="0">
                <a:solidFill>
                  <a:srgbClr val="FFFFFF"/>
                </a:solidFill>
                <a:latin typeface="Arial Black"/>
                <a:cs typeface="Arial Black"/>
              </a:rPr>
              <a:t>control</a:t>
            </a:r>
            <a:r>
              <a:rPr sz="2850" spc="-200" dirty="0">
                <a:solidFill>
                  <a:srgbClr val="FFFFFF"/>
                </a:solidFill>
                <a:latin typeface="Arial Black"/>
                <a:cs typeface="Arial Black"/>
              </a:rPr>
              <a:t> </a:t>
            </a:r>
            <a:r>
              <a:rPr sz="2850" spc="-25" dirty="0">
                <a:solidFill>
                  <a:srgbClr val="FFFFFF"/>
                </a:solidFill>
                <a:latin typeface="Arial Black"/>
                <a:cs typeface="Arial Black"/>
              </a:rPr>
              <a:t>system</a:t>
            </a:r>
            <a:endParaRPr sz="2850">
              <a:latin typeface="Arial Black"/>
              <a:cs typeface="Arial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85D79"/>
          </a:solidFill>
        </p:spPr>
        <p:txBody>
          <a:bodyPr wrap="square" lIns="0" tIns="0" rIns="0" bIns="0" rtlCol="0"/>
          <a:lstStyle/>
          <a:p>
            <a:endParaRPr/>
          </a:p>
        </p:txBody>
      </p:sp>
      <p:pic>
        <p:nvPicPr>
          <p:cNvPr id="3" name="object 3"/>
          <p:cNvPicPr/>
          <p:nvPr/>
        </p:nvPicPr>
        <p:blipFill>
          <a:blip r:embed="rId2" cstate="print"/>
          <a:stretch>
            <a:fillRect/>
          </a:stretch>
        </p:blipFill>
        <p:spPr>
          <a:xfrm>
            <a:off x="353878" y="6370045"/>
            <a:ext cx="17545049" cy="3105149"/>
          </a:xfrm>
          <a:prstGeom prst="rect">
            <a:avLst/>
          </a:prstGeom>
        </p:spPr>
      </p:pic>
      <p:pic>
        <p:nvPicPr>
          <p:cNvPr id="4" name="object 4"/>
          <p:cNvPicPr/>
          <p:nvPr/>
        </p:nvPicPr>
        <p:blipFill>
          <a:blip r:embed="rId3" cstate="print"/>
          <a:stretch>
            <a:fillRect/>
          </a:stretch>
        </p:blipFill>
        <p:spPr>
          <a:xfrm>
            <a:off x="353878" y="3157575"/>
            <a:ext cx="17545049" cy="2876549"/>
          </a:xfrm>
          <a:prstGeom prst="rect">
            <a:avLst/>
          </a:prstGeom>
        </p:spPr>
      </p:pic>
      <p:sp>
        <p:nvSpPr>
          <p:cNvPr id="5" name="object 5"/>
          <p:cNvSpPr txBox="1">
            <a:spLocks noGrp="1"/>
          </p:cNvSpPr>
          <p:nvPr>
            <p:ph type="ctrTitle"/>
          </p:nvPr>
        </p:nvSpPr>
        <p:spPr>
          <a:prstGeom prst="rect">
            <a:avLst/>
          </a:prstGeom>
        </p:spPr>
        <p:txBody>
          <a:bodyPr vert="horz" wrap="square" lIns="0" tIns="12700" rIns="0" bIns="0" rtlCol="0">
            <a:spAutoFit/>
          </a:bodyPr>
          <a:lstStyle/>
          <a:p>
            <a:pPr marL="4535805">
              <a:lnSpc>
                <a:spcPct val="100000"/>
              </a:lnSpc>
              <a:spcBef>
                <a:spcPts val="100"/>
              </a:spcBef>
            </a:pPr>
            <a:r>
              <a:rPr sz="7200" b="1" spc="70" dirty="0">
                <a:latin typeface="Tahoma"/>
                <a:cs typeface="Tahoma"/>
              </a:rPr>
              <a:t>DATA</a:t>
            </a:r>
            <a:r>
              <a:rPr sz="7200" b="1" spc="-229" dirty="0">
                <a:latin typeface="Tahoma"/>
                <a:cs typeface="Tahoma"/>
              </a:rPr>
              <a:t> </a:t>
            </a:r>
            <a:r>
              <a:rPr sz="7200" b="1" spc="250" dirty="0">
                <a:latin typeface="Tahoma"/>
                <a:cs typeface="Tahoma"/>
              </a:rPr>
              <a:t>SUMMARY</a:t>
            </a:r>
            <a:endParaRPr sz="7200">
              <a:latin typeface="Tahoma"/>
              <a:cs typeface="Tahoma"/>
            </a:endParaRPr>
          </a:p>
        </p:txBody>
      </p:sp>
      <p:pic>
        <p:nvPicPr>
          <p:cNvPr id="6" name="object 6"/>
          <p:cNvPicPr/>
          <p:nvPr/>
        </p:nvPicPr>
        <p:blipFill>
          <a:blip r:embed="rId4" cstate="print"/>
          <a:stretch>
            <a:fillRect/>
          </a:stretch>
        </p:blipFill>
        <p:spPr>
          <a:xfrm>
            <a:off x="201692" y="2027480"/>
            <a:ext cx="104775" cy="104775"/>
          </a:xfrm>
          <a:prstGeom prst="rect">
            <a:avLst/>
          </a:prstGeom>
        </p:spPr>
      </p:pic>
      <p:sp>
        <p:nvSpPr>
          <p:cNvPr id="7" name="object 7"/>
          <p:cNvSpPr txBox="1"/>
          <p:nvPr/>
        </p:nvSpPr>
        <p:spPr>
          <a:xfrm>
            <a:off x="2259642" y="1884669"/>
            <a:ext cx="14230350" cy="375920"/>
          </a:xfrm>
          <a:prstGeom prst="rect">
            <a:avLst/>
          </a:prstGeom>
        </p:spPr>
        <p:txBody>
          <a:bodyPr vert="horz" wrap="square" lIns="0" tIns="12700" rIns="0" bIns="0" rtlCol="0">
            <a:spAutoFit/>
          </a:bodyPr>
          <a:lstStyle/>
          <a:p>
            <a:pPr marL="12700">
              <a:lnSpc>
                <a:spcPct val="100000"/>
              </a:lnSpc>
              <a:spcBef>
                <a:spcPts val="100"/>
              </a:spcBef>
            </a:pPr>
            <a:r>
              <a:rPr sz="2300" spc="-204" dirty="0">
                <a:solidFill>
                  <a:srgbClr val="FFFFFF"/>
                </a:solidFill>
                <a:latin typeface="Arial Black"/>
                <a:cs typeface="Arial Black"/>
              </a:rPr>
              <a:t>This</a:t>
            </a:r>
            <a:r>
              <a:rPr sz="2300" spc="-220" dirty="0">
                <a:solidFill>
                  <a:srgbClr val="FFFFFF"/>
                </a:solidFill>
                <a:latin typeface="Arial Black"/>
                <a:cs typeface="Arial Black"/>
              </a:rPr>
              <a:t> </a:t>
            </a:r>
            <a:r>
              <a:rPr sz="2300" spc="-195" dirty="0">
                <a:solidFill>
                  <a:srgbClr val="FFFFFF"/>
                </a:solidFill>
                <a:latin typeface="Arial Black"/>
                <a:cs typeface="Arial Black"/>
              </a:rPr>
              <a:t>is</a:t>
            </a:r>
            <a:r>
              <a:rPr sz="2300" spc="-220" dirty="0">
                <a:solidFill>
                  <a:srgbClr val="FFFFFF"/>
                </a:solidFill>
                <a:latin typeface="Arial Black"/>
                <a:cs typeface="Arial Black"/>
              </a:rPr>
              <a:t> </a:t>
            </a:r>
            <a:r>
              <a:rPr sz="2300" dirty="0">
                <a:solidFill>
                  <a:srgbClr val="FFFFFF"/>
                </a:solidFill>
                <a:latin typeface="Arial Black"/>
                <a:cs typeface="Arial Black"/>
              </a:rPr>
              <a:t>the</a:t>
            </a:r>
            <a:r>
              <a:rPr sz="2300" spc="325" dirty="0">
                <a:solidFill>
                  <a:srgbClr val="FFFFFF"/>
                </a:solidFill>
                <a:latin typeface="Arial Black"/>
                <a:cs typeface="Arial Black"/>
              </a:rPr>
              <a:t> </a:t>
            </a:r>
            <a:r>
              <a:rPr sz="2300" spc="-170" dirty="0">
                <a:solidFill>
                  <a:srgbClr val="FFFFFF"/>
                </a:solidFill>
                <a:latin typeface="Arial Black"/>
                <a:cs typeface="Arial Black"/>
              </a:rPr>
              <a:t>House</a:t>
            </a:r>
            <a:r>
              <a:rPr sz="2300" spc="-220" dirty="0">
                <a:solidFill>
                  <a:srgbClr val="FFFFFF"/>
                </a:solidFill>
                <a:latin typeface="Arial Black"/>
                <a:cs typeface="Arial Black"/>
              </a:rPr>
              <a:t> </a:t>
            </a:r>
            <a:r>
              <a:rPr sz="2300" spc="-185" dirty="0">
                <a:solidFill>
                  <a:srgbClr val="FFFFFF"/>
                </a:solidFill>
                <a:latin typeface="Arial Black"/>
                <a:cs typeface="Arial Black"/>
              </a:rPr>
              <a:t>Prices</a:t>
            </a:r>
            <a:r>
              <a:rPr sz="2300" spc="-220" dirty="0">
                <a:solidFill>
                  <a:srgbClr val="FFFFFF"/>
                </a:solidFill>
                <a:latin typeface="Arial Black"/>
                <a:cs typeface="Arial Black"/>
              </a:rPr>
              <a:t> </a:t>
            </a:r>
            <a:r>
              <a:rPr sz="2300" spc="-175" dirty="0">
                <a:solidFill>
                  <a:srgbClr val="FFFFFF"/>
                </a:solidFill>
                <a:latin typeface="Arial Black"/>
                <a:cs typeface="Arial Black"/>
              </a:rPr>
              <a:t>dataset.</a:t>
            </a:r>
            <a:r>
              <a:rPr sz="2300" spc="-220" dirty="0">
                <a:solidFill>
                  <a:srgbClr val="FFFFFF"/>
                </a:solidFill>
                <a:latin typeface="Arial Black"/>
                <a:cs typeface="Arial Black"/>
              </a:rPr>
              <a:t> </a:t>
            </a:r>
            <a:r>
              <a:rPr sz="2300" spc="-135" dirty="0">
                <a:solidFill>
                  <a:srgbClr val="FFFFFF"/>
                </a:solidFill>
                <a:latin typeface="Arial Black"/>
                <a:cs typeface="Arial Black"/>
              </a:rPr>
              <a:t>In</a:t>
            </a:r>
            <a:r>
              <a:rPr sz="2300" spc="-220" dirty="0">
                <a:solidFill>
                  <a:srgbClr val="FFFFFF"/>
                </a:solidFill>
                <a:latin typeface="Arial Black"/>
                <a:cs typeface="Arial Black"/>
              </a:rPr>
              <a:t> </a:t>
            </a:r>
            <a:r>
              <a:rPr sz="2300" spc="-130" dirty="0">
                <a:solidFill>
                  <a:srgbClr val="FFFFFF"/>
                </a:solidFill>
                <a:latin typeface="Arial Black"/>
                <a:cs typeface="Arial Black"/>
              </a:rPr>
              <a:t>the</a:t>
            </a:r>
            <a:r>
              <a:rPr sz="2300" spc="-220" dirty="0">
                <a:solidFill>
                  <a:srgbClr val="FFFFFF"/>
                </a:solidFill>
                <a:latin typeface="Arial Black"/>
                <a:cs typeface="Arial Black"/>
              </a:rPr>
              <a:t> </a:t>
            </a:r>
            <a:r>
              <a:rPr sz="2300" spc="-170" dirty="0">
                <a:solidFill>
                  <a:srgbClr val="FFFFFF"/>
                </a:solidFill>
                <a:latin typeface="Arial Black"/>
                <a:cs typeface="Arial Black"/>
              </a:rPr>
              <a:t>below</a:t>
            </a:r>
            <a:r>
              <a:rPr sz="2300" spc="-220" dirty="0">
                <a:solidFill>
                  <a:srgbClr val="FFFFFF"/>
                </a:solidFill>
                <a:latin typeface="Arial Black"/>
                <a:cs typeface="Arial Black"/>
              </a:rPr>
              <a:t> </a:t>
            </a:r>
            <a:r>
              <a:rPr sz="2300" spc="-140" dirty="0">
                <a:solidFill>
                  <a:srgbClr val="FFFFFF"/>
                </a:solidFill>
                <a:latin typeface="Arial Black"/>
                <a:cs typeface="Arial Black"/>
              </a:rPr>
              <a:t>table</a:t>
            </a:r>
            <a:r>
              <a:rPr sz="2300" spc="-220" dirty="0">
                <a:solidFill>
                  <a:srgbClr val="FFFFFF"/>
                </a:solidFill>
                <a:latin typeface="Arial Black"/>
                <a:cs typeface="Arial Black"/>
              </a:rPr>
              <a:t> </a:t>
            </a:r>
            <a:r>
              <a:rPr sz="2300" spc="-95" dirty="0">
                <a:solidFill>
                  <a:srgbClr val="FFFFFF"/>
                </a:solidFill>
                <a:latin typeface="Arial Black"/>
                <a:cs typeface="Arial Black"/>
              </a:rPr>
              <a:t>it</a:t>
            </a:r>
            <a:r>
              <a:rPr sz="2300" spc="-220" dirty="0">
                <a:solidFill>
                  <a:srgbClr val="FFFFFF"/>
                </a:solidFill>
                <a:latin typeface="Arial Black"/>
                <a:cs typeface="Arial Black"/>
              </a:rPr>
              <a:t> </a:t>
            </a:r>
            <a:r>
              <a:rPr sz="2300" spc="-229" dirty="0">
                <a:solidFill>
                  <a:srgbClr val="FFFFFF"/>
                </a:solidFill>
                <a:latin typeface="Arial Black"/>
                <a:cs typeface="Arial Black"/>
              </a:rPr>
              <a:t>shows</a:t>
            </a:r>
            <a:r>
              <a:rPr sz="2300" spc="-220" dirty="0">
                <a:solidFill>
                  <a:srgbClr val="FFFFFF"/>
                </a:solidFill>
                <a:latin typeface="Arial Black"/>
                <a:cs typeface="Arial Black"/>
              </a:rPr>
              <a:t> </a:t>
            </a:r>
            <a:r>
              <a:rPr sz="2300" spc="-130" dirty="0">
                <a:solidFill>
                  <a:srgbClr val="FFFFFF"/>
                </a:solidFill>
                <a:latin typeface="Arial Black"/>
                <a:cs typeface="Arial Black"/>
              </a:rPr>
              <a:t>the</a:t>
            </a:r>
            <a:r>
              <a:rPr sz="2300" spc="-220" dirty="0">
                <a:solidFill>
                  <a:srgbClr val="FFFFFF"/>
                </a:solidFill>
                <a:latin typeface="Arial Black"/>
                <a:cs typeface="Arial Black"/>
              </a:rPr>
              <a:t> </a:t>
            </a:r>
            <a:r>
              <a:rPr sz="2300" spc="-90" dirty="0">
                <a:solidFill>
                  <a:srgbClr val="FFFFFF"/>
                </a:solidFill>
                <a:latin typeface="Arial Black"/>
                <a:cs typeface="Arial Black"/>
              </a:rPr>
              <a:t>top</a:t>
            </a:r>
            <a:r>
              <a:rPr sz="2300" spc="-220" dirty="0">
                <a:solidFill>
                  <a:srgbClr val="FFFFFF"/>
                </a:solidFill>
                <a:latin typeface="Arial Black"/>
                <a:cs typeface="Arial Black"/>
              </a:rPr>
              <a:t> </a:t>
            </a:r>
            <a:r>
              <a:rPr sz="2300" spc="-145" dirty="0">
                <a:solidFill>
                  <a:srgbClr val="FFFFFF"/>
                </a:solidFill>
                <a:latin typeface="Arial Black"/>
                <a:cs typeface="Arial Black"/>
              </a:rPr>
              <a:t>and</a:t>
            </a:r>
            <a:r>
              <a:rPr sz="2300" spc="-220" dirty="0">
                <a:solidFill>
                  <a:srgbClr val="FFFFFF"/>
                </a:solidFill>
                <a:latin typeface="Arial Black"/>
                <a:cs typeface="Arial Black"/>
              </a:rPr>
              <a:t> </a:t>
            </a:r>
            <a:r>
              <a:rPr sz="2300" spc="-110" dirty="0">
                <a:solidFill>
                  <a:srgbClr val="FFFFFF"/>
                </a:solidFill>
                <a:latin typeface="Arial Black"/>
                <a:cs typeface="Arial Black"/>
              </a:rPr>
              <a:t>bottom</a:t>
            </a:r>
            <a:r>
              <a:rPr sz="2300" spc="-225" dirty="0">
                <a:solidFill>
                  <a:srgbClr val="FFFFFF"/>
                </a:solidFill>
                <a:latin typeface="Arial Black"/>
                <a:cs typeface="Arial Black"/>
              </a:rPr>
              <a:t> </a:t>
            </a:r>
            <a:r>
              <a:rPr sz="2300" spc="-175" dirty="0">
                <a:solidFill>
                  <a:srgbClr val="FFFFFF"/>
                </a:solidFill>
                <a:latin typeface="Arial Black"/>
                <a:cs typeface="Arial Black"/>
              </a:rPr>
              <a:t>5</a:t>
            </a:r>
            <a:r>
              <a:rPr sz="2300" spc="-220" dirty="0">
                <a:solidFill>
                  <a:srgbClr val="FFFFFF"/>
                </a:solidFill>
                <a:latin typeface="Arial Black"/>
                <a:cs typeface="Arial Black"/>
              </a:rPr>
              <a:t> </a:t>
            </a:r>
            <a:r>
              <a:rPr sz="2300" spc="-204" dirty="0">
                <a:solidFill>
                  <a:srgbClr val="FFFFFF"/>
                </a:solidFill>
                <a:latin typeface="Arial Black"/>
                <a:cs typeface="Arial Black"/>
              </a:rPr>
              <a:t>rows</a:t>
            </a:r>
            <a:r>
              <a:rPr sz="2300" spc="-220" dirty="0">
                <a:solidFill>
                  <a:srgbClr val="FFFFFF"/>
                </a:solidFill>
                <a:latin typeface="Arial Black"/>
                <a:cs typeface="Arial Black"/>
              </a:rPr>
              <a:t> </a:t>
            </a:r>
            <a:r>
              <a:rPr sz="2300" spc="-60" dirty="0">
                <a:solidFill>
                  <a:srgbClr val="FFFFFF"/>
                </a:solidFill>
                <a:latin typeface="Arial Black"/>
                <a:cs typeface="Arial Black"/>
              </a:rPr>
              <a:t>respectively</a:t>
            </a:r>
            <a:endParaRPr sz="2300">
              <a:latin typeface="Arial Black"/>
              <a:cs typeface="Arial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85D79"/>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92560" rIns="0" bIns="0" rtlCol="0">
            <a:spAutoFit/>
          </a:bodyPr>
          <a:lstStyle/>
          <a:p>
            <a:pPr marL="1873885">
              <a:lnSpc>
                <a:spcPct val="100000"/>
              </a:lnSpc>
              <a:spcBef>
                <a:spcPts val="100"/>
              </a:spcBef>
            </a:pPr>
            <a:r>
              <a:rPr sz="6100" b="1" spc="-590" dirty="0">
                <a:latin typeface="Trebuchet MS"/>
                <a:cs typeface="Trebuchet MS"/>
              </a:rPr>
              <a:t>FEATURES</a:t>
            </a:r>
            <a:r>
              <a:rPr sz="6100" b="1" spc="-254" dirty="0">
                <a:latin typeface="Trebuchet MS"/>
                <a:cs typeface="Trebuchet MS"/>
              </a:rPr>
              <a:t> </a:t>
            </a:r>
            <a:r>
              <a:rPr sz="6100" b="1" spc="-365" dirty="0">
                <a:latin typeface="Trebuchet MS"/>
                <a:cs typeface="Trebuchet MS"/>
              </a:rPr>
              <a:t>DESCRIPTION</a:t>
            </a:r>
            <a:endParaRPr sz="6100">
              <a:latin typeface="Trebuchet MS"/>
              <a:cs typeface="Trebuchet MS"/>
            </a:endParaRPr>
          </a:p>
        </p:txBody>
      </p:sp>
      <p:sp>
        <p:nvSpPr>
          <p:cNvPr id="4" name="object 4"/>
          <p:cNvSpPr txBox="1"/>
          <p:nvPr/>
        </p:nvSpPr>
        <p:spPr>
          <a:xfrm>
            <a:off x="14424359" y="8869654"/>
            <a:ext cx="3611245" cy="478790"/>
          </a:xfrm>
          <a:prstGeom prst="rect">
            <a:avLst/>
          </a:prstGeom>
        </p:spPr>
        <p:txBody>
          <a:bodyPr vert="horz" wrap="square" lIns="0" tIns="15875" rIns="0" bIns="0" rtlCol="0">
            <a:spAutoFit/>
          </a:bodyPr>
          <a:lstStyle/>
          <a:p>
            <a:pPr marL="12700">
              <a:lnSpc>
                <a:spcPct val="100000"/>
              </a:lnSpc>
              <a:spcBef>
                <a:spcPts val="125"/>
              </a:spcBef>
              <a:tabLst>
                <a:tab pos="3207385" algn="l"/>
              </a:tabLst>
            </a:pPr>
            <a:r>
              <a:rPr sz="2950" i="1" spc="110" dirty="0">
                <a:solidFill>
                  <a:srgbClr val="FFFFFF"/>
                </a:solidFill>
                <a:latin typeface="Arial"/>
                <a:cs typeface="Arial"/>
              </a:rPr>
              <a:t>semi-</a:t>
            </a:r>
            <a:r>
              <a:rPr sz="2950" i="1" spc="140" dirty="0">
                <a:solidFill>
                  <a:srgbClr val="FFFFFF"/>
                </a:solidFill>
                <a:latin typeface="Arial"/>
                <a:cs typeface="Arial"/>
              </a:rPr>
              <a:t>furnished,</a:t>
            </a:r>
            <a:r>
              <a:rPr sz="2950" i="1" dirty="0">
                <a:solidFill>
                  <a:srgbClr val="FFFFFF"/>
                </a:solidFill>
                <a:latin typeface="Arial"/>
                <a:cs typeface="Arial"/>
              </a:rPr>
              <a:t>	</a:t>
            </a:r>
            <a:r>
              <a:rPr sz="2950" i="1" spc="190" dirty="0">
                <a:solidFill>
                  <a:srgbClr val="FFFFFF"/>
                </a:solidFill>
                <a:latin typeface="Arial"/>
                <a:cs typeface="Arial"/>
              </a:rPr>
              <a:t>or</a:t>
            </a:r>
            <a:endParaRPr sz="2950">
              <a:latin typeface="Arial"/>
              <a:cs typeface="Arial"/>
            </a:endParaRPr>
          </a:p>
        </p:txBody>
      </p:sp>
      <p:sp>
        <p:nvSpPr>
          <p:cNvPr id="5" name="object 5"/>
          <p:cNvSpPr txBox="1"/>
          <p:nvPr/>
        </p:nvSpPr>
        <p:spPr>
          <a:xfrm>
            <a:off x="275157" y="1398168"/>
            <a:ext cx="13826490" cy="8559800"/>
          </a:xfrm>
          <a:prstGeom prst="rect">
            <a:avLst/>
          </a:prstGeom>
        </p:spPr>
        <p:txBody>
          <a:bodyPr vert="horz" wrap="square" lIns="0" tIns="12065" rIns="0" bIns="0" rtlCol="0">
            <a:spAutoFit/>
          </a:bodyPr>
          <a:lstStyle/>
          <a:p>
            <a:pPr marL="12700" marR="3059430">
              <a:lnSpc>
                <a:spcPct val="135600"/>
              </a:lnSpc>
              <a:spcBef>
                <a:spcPts val="95"/>
              </a:spcBef>
            </a:pPr>
            <a:r>
              <a:rPr sz="2950" spc="-175" dirty="0">
                <a:latin typeface="Arial Black"/>
                <a:cs typeface="Arial Black"/>
              </a:rPr>
              <a:t>price:</a:t>
            </a:r>
            <a:r>
              <a:rPr sz="2950" spc="-240" dirty="0">
                <a:latin typeface="Arial Black"/>
                <a:cs typeface="Arial Black"/>
              </a:rPr>
              <a:t> </a:t>
            </a:r>
            <a:r>
              <a:rPr sz="2950" i="1" spc="60" dirty="0">
                <a:solidFill>
                  <a:srgbClr val="FFFFFF"/>
                </a:solidFill>
                <a:latin typeface="Arial"/>
                <a:cs typeface="Arial"/>
              </a:rPr>
              <a:t>The</a:t>
            </a:r>
            <a:r>
              <a:rPr sz="2950" i="1" spc="-80" dirty="0">
                <a:solidFill>
                  <a:srgbClr val="FFFFFF"/>
                </a:solidFill>
                <a:latin typeface="Arial"/>
                <a:cs typeface="Arial"/>
              </a:rPr>
              <a:t> </a:t>
            </a:r>
            <a:r>
              <a:rPr sz="2950" i="1" spc="95" dirty="0">
                <a:solidFill>
                  <a:srgbClr val="FFFFFF"/>
                </a:solidFill>
                <a:latin typeface="Arial"/>
                <a:cs typeface="Arial"/>
              </a:rPr>
              <a:t>asking</a:t>
            </a:r>
            <a:r>
              <a:rPr sz="2950" i="1" spc="-80" dirty="0">
                <a:solidFill>
                  <a:srgbClr val="FFFFFF"/>
                </a:solidFill>
                <a:latin typeface="Arial"/>
                <a:cs typeface="Arial"/>
              </a:rPr>
              <a:t> </a:t>
            </a:r>
            <a:r>
              <a:rPr sz="2950" i="1" spc="170" dirty="0">
                <a:solidFill>
                  <a:srgbClr val="FFFFFF"/>
                </a:solidFill>
                <a:latin typeface="Arial"/>
                <a:cs typeface="Arial"/>
              </a:rPr>
              <a:t>price</a:t>
            </a:r>
            <a:r>
              <a:rPr sz="2950" i="1" spc="-75" dirty="0">
                <a:solidFill>
                  <a:srgbClr val="FFFFFF"/>
                </a:solidFill>
                <a:latin typeface="Arial"/>
                <a:cs typeface="Arial"/>
              </a:rPr>
              <a:t> </a:t>
            </a:r>
            <a:r>
              <a:rPr sz="2950" i="1" spc="250" dirty="0">
                <a:solidFill>
                  <a:srgbClr val="FFFFFF"/>
                </a:solidFill>
                <a:latin typeface="Arial"/>
                <a:cs typeface="Arial"/>
              </a:rPr>
              <a:t>of</a:t>
            </a:r>
            <a:r>
              <a:rPr sz="2950" i="1" spc="-80" dirty="0">
                <a:solidFill>
                  <a:srgbClr val="FFFFFF"/>
                </a:solidFill>
                <a:latin typeface="Arial"/>
                <a:cs typeface="Arial"/>
              </a:rPr>
              <a:t> </a:t>
            </a:r>
            <a:r>
              <a:rPr sz="2950" i="1" spc="210" dirty="0">
                <a:solidFill>
                  <a:srgbClr val="FFFFFF"/>
                </a:solidFill>
                <a:latin typeface="Arial"/>
                <a:cs typeface="Arial"/>
              </a:rPr>
              <a:t>the</a:t>
            </a:r>
            <a:r>
              <a:rPr sz="2950" i="1" spc="-80" dirty="0">
                <a:solidFill>
                  <a:srgbClr val="FFFFFF"/>
                </a:solidFill>
                <a:latin typeface="Arial"/>
                <a:cs typeface="Arial"/>
              </a:rPr>
              <a:t> </a:t>
            </a:r>
            <a:r>
              <a:rPr sz="2950" i="1" spc="225" dirty="0">
                <a:solidFill>
                  <a:srgbClr val="FFFFFF"/>
                </a:solidFill>
                <a:latin typeface="Arial"/>
                <a:cs typeface="Arial"/>
              </a:rPr>
              <a:t>property</a:t>
            </a:r>
            <a:r>
              <a:rPr sz="2950" i="1" spc="-75" dirty="0">
                <a:solidFill>
                  <a:srgbClr val="FFFFFF"/>
                </a:solidFill>
                <a:latin typeface="Arial"/>
                <a:cs typeface="Arial"/>
              </a:rPr>
              <a:t> </a:t>
            </a:r>
            <a:r>
              <a:rPr sz="2950" i="1" spc="165" dirty="0">
                <a:solidFill>
                  <a:srgbClr val="FFFFFF"/>
                </a:solidFill>
                <a:latin typeface="Arial"/>
                <a:cs typeface="Arial"/>
              </a:rPr>
              <a:t>in</a:t>
            </a:r>
            <a:r>
              <a:rPr sz="2950" i="1" spc="-80" dirty="0">
                <a:solidFill>
                  <a:srgbClr val="FFFFFF"/>
                </a:solidFill>
                <a:latin typeface="Arial"/>
                <a:cs typeface="Arial"/>
              </a:rPr>
              <a:t> </a:t>
            </a:r>
            <a:r>
              <a:rPr sz="2950" i="1" spc="140" dirty="0">
                <a:solidFill>
                  <a:srgbClr val="FFFFFF"/>
                </a:solidFill>
                <a:latin typeface="Arial"/>
                <a:cs typeface="Arial"/>
              </a:rPr>
              <a:t>Korean</a:t>
            </a:r>
            <a:r>
              <a:rPr sz="2950" i="1" spc="-80" dirty="0">
                <a:solidFill>
                  <a:srgbClr val="FFFFFF"/>
                </a:solidFill>
                <a:latin typeface="Arial"/>
                <a:cs typeface="Arial"/>
              </a:rPr>
              <a:t> </a:t>
            </a:r>
            <a:r>
              <a:rPr sz="2950" i="1" spc="55" dirty="0">
                <a:solidFill>
                  <a:srgbClr val="FFFFFF"/>
                </a:solidFill>
                <a:latin typeface="Arial"/>
                <a:cs typeface="Arial"/>
              </a:rPr>
              <a:t>Won.</a:t>
            </a:r>
            <a:r>
              <a:rPr sz="2950" i="1" spc="735" dirty="0">
                <a:solidFill>
                  <a:srgbClr val="FFFFFF"/>
                </a:solidFill>
                <a:latin typeface="Arial"/>
                <a:cs typeface="Arial"/>
              </a:rPr>
              <a:t> </a:t>
            </a:r>
            <a:r>
              <a:rPr sz="2950" spc="-215" dirty="0">
                <a:latin typeface="Arial Black"/>
                <a:cs typeface="Arial Black"/>
              </a:rPr>
              <a:t>area:</a:t>
            </a:r>
            <a:r>
              <a:rPr sz="2950" spc="-245" dirty="0">
                <a:latin typeface="Arial Black"/>
                <a:cs typeface="Arial Black"/>
              </a:rPr>
              <a:t> </a:t>
            </a:r>
            <a:r>
              <a:rPr sz="2950" i="1" spc="60" dirty="0">
                <a:solidFill>
                  <a:srgbClr val="FFFFFF"/>
                </a:solidFill>
                <a:latin typeface="Arial"/>
                <a:cs typeface="Arial"/>
              </a:rPr>
              <a:t>The</a:t>
            </a:r>
            <a:r>
              <a:rPr sz="2950" i="1" spc="-85" dirty="0">
                <a:solidFill>
                  <a:srgbClr val="FFFFFF"/>
                </a:solidFill>
                <a:latin typeface="Arial"/>
                <a:cs typeface="Arial"/>
              </a:rPr>
              <a:t> </a:t>
            </a:r>
            <a:r>
              <a:rPr sz="2950" i="1" spc="285" dirty="0">
                <a:solidFill>
                  <a:srgbClr val="FFFFFF"/>
                </a:solidFill>
                <a:latin typeface="Arial"/>
                <a:cs typeface="Arial"/>
              </a:rPr>
              <a:t>total</a:t>
            </a:r>
            <a:r>
              <a:rPr sz="2950" i="1" spc="-85" dirty="0">
                <a:solidFill>
                  <a:srgbClr val="FFFFFF"/>
                </a:solidFill>
                <a:latin typeface="Arial"/>
                <a:cs typeface="Arial"/>
              </a:rPr>
              <a:t> </a:t>
            </a:r>
            <a:r>
              <a:rPr sz="2950" i="1" spc="229" dirty="0">
                <a:solidFill>
                  <a:srgbClr val="FFFFFF"/>
                </a:solidFill>
                <a:latin typeface="Arial"/>
                <a:cs typeface="Arial"/>
              </a:rPr>
              <a:t>floor</a:t>
            </a:r>
            <a:r>
              <a:rPr sz="2950" i="1" spc="-85" dirty="0">
                <a:solidFill>
                  <a:srgbClr val="FFFFFF"/>
                </a:solidFill>
                <a:latin typeface="Arial"/>
                <a:cs typeface="Arial"/>
              </a:rPr>
              <a:t> </a:t>
            </a:r>
            <a:r>
              <a:rPr sz="2950" i="1" spc="204" dirty="0">
                <a:solidFill>
                  <a:srgbClr val="FFFFFF"/>
                </a:solidFill>
                <a:latin typeface="Arial"/>
                <a:cs typeface="Arial"/>
              </a:rPr>
              <a:t>area</a:t>
            </a:r>
            <a:r>
              <a:rPr sz="2950" i="1" spc="-80" dirty="0">
                <a:solidFill>
                  <a:srgbClr val="FFFFFF"/>
                </a:solidFill>
                <a:latin typeface="Arial"/>
                <a:cs typeface="Arial"/>
              </a:rPr>
              <a:t> </a:t>
            </a:r>
            <a:r>
              <a:rPr sz="2950" i="1" spc="250" dirty="0">
                <a:solidFill>
                  <a:srgbClr val="FFFFFF"/>
                </a:solidFill>
                <a:latin typeface="Arial"/>
                <a:cs typeface="Arial"/>
              </a:rPr>
              <a:t>of</a:t>
            </a:r>
            <a:r>
              <a:rPr sz="2950" i="1" spc="-85" dirty="0">
                <a:solidFill>
                  <a:srgbClr val="FFFFFF"/>
                </a:solidFill>
                <a:latin typeface="Arial"/>
                <a:cs typeface="Arial"/>
              </a:rPr>
              <a:t> </a:t>
            </a:r>
            <a:r>
              <a:rPr sz="2950" i="1" spc="210" dirty="0">
                <a:solidFill>
                  <a:srgbClr val="FFFFFF"/>
                </a:solidFill>
                <a:latin typeface="Arial"/>
                <a:cs typeface="Arial"/>
              </a:rPr>
              <a:t>the</a:t>
            </a:r>
            <a:r>
              <a:rPr sz="2950" i="1" spc="-85" dirty="0">
                <a:solidFill>
                  <a:srgbClr val="FFFFFF"/>
                </a:solidFill>
                <a:latin typeface="Arial"/>
                <a:cs typeface="Arial"/>
              </a:rPr>
              <a:t> </a:t>
            </a:r>
            <a:r>
              <a:rPr sz="2950" i="1" spc="225" dirty="0">
                <a:solidFill>
                  <a:srgbClr val="FFFFFF"/>
                </a:solidFill>
                <a:latin typeface="Arial"/>
                <a:cs typeface="Arial"/>
              </a:rPr>
              <a:t>property</a:t>
            </a:r>
            <a:r>
              <a:rPr sz="2950" i="1" spc="-85" dirty="0">
                <a:solidFill>
                  <a:srgbClr val="FFFFFF"/>
                </a:solidFill>
                <a:latin typeface="Arial"/>
                <a:cs typeface="Arial"/>
              </a:rPr>
              <a:t> </a:t>
            </a:r>
            <a:r>
              <a:rPr sz="2950" i="1" spc="165" dirty="0">
                <a:solidFill>
                  <a:srgbClr val="FFFFFF"/>
                </a:solidFill>
                <a:latin typeface="Arial"/>
                <a:cs typeface="Arial"/>
              </a:rPr>
              <a:t>in</a:t>
            </a:r>
            <a:r>
              <a:rPr sz="2950" i="1" spc="-80" dirty="0">
                <a:solidFill>
                  <a:srgbClr val="FFFFFF"/>
                </a:solidFill>
                <a:latin typeface="Arial"/>
                <a:cs typeface="Arial"/>
              </a:rPr>
              <a:t> </a:t>
            </a:r>
            <a:r>
              <a:rPr sz="2950" i="1" spc="165" dirty="0">
                <a:solidFill>
                  <a:srgbClr val="FFFFFF"/>
                </a:solidFill>
                <a:latin typeface="Arial"/>
                <a:cs typeface="Arial"/>
              </a:rPr>
              <a:t>square</a:t>
            </a:r>
            <a:r>
              <a:rPr sz="2950" i="1" spc="-85" dirty="0">
                <a:solidFill>
                  <a:srgbClr val="FFFFFF"/>
                </a:solidFill>
                <a:latin typeface="Arial"/>
                <a:cs typeface="Arial"/>
              </a:rPr>
              <a:t> </a:t>
            </a:r>
            <a:r>
              <a:rPr sz="2950" i="1" spc="120" dirty="0">
                <a:solidFill>
                  <a:srgbClr val="FFFFFF"/>
                </a:solidFill>
                <a:latin typeface="Arial"/>
                <a:cs typeface="Arial"/>
              </a:rPr>
              <a:t>meters. </a:t>
            </a:r>
            <a:r>
              <a:rPr sz="2950" spc="-160" dirty="0">
                <a:latin typeface="Arial Black"/>
                <a:cs typeface="Arial Black"/>
              </a:rPr>
              <a:t>bedrooms:</a:t>
            </a:r>
            <a:r>
              <a:rPr sz="2950" spc="-250" dirty="0">
                <a:latin typeface="Arial Black"/>
                <a:cs typeface="Arial Black"/>
              </a:rPr>
              <a:t> </a:t>
            </a:r>
            <a:r>
              <a:rPr sz="2950" i="1" spc="60" dirty="0">
                <a:solidFill>
                  <a:srgbClr val="FFFFFF"/>
                </a:solidFill>
                <a:latin typeface="Arial"/>
                <a:cs typeface="Arial"/>
              </a:rPr>
              <a:t>The</a:t>
            </a:r>
            <a:r>
              <a:rPr sz="2950" i="1" spc="-85" dirty="0">
                <a:solidFill>
                  <a:srgbClr val="FFFFFF"/>
                </a:solidFill>
                <a:latin typeface="Arial"/>
                <a:cs typeface="Arial"/>
              </a:rPr>
              <a:t> </a:t>
            </a:r>
            <a:r>
              <a:rPr sz="2950" i="1" spc="195" dirty="0">
                <a:solidFill>
                  <a:srgbClr val="FFFFFF"/>
                </a:solidFill>
                <a:latin typeface="Arial"/>
                <a:cs typeface="Arial"/>
              </a:rPr>
              <a:t>number</a:t>
            </a:r>
            <a:r>
              <a:rPr sz="2950" i="1" spc="-85" dirty="0">
                <a:solidFill>
                  <a:srgbClr val="FFFFFF"/>
                </a:solidFill>
                <a:latin typeface="Arial"/>
                <a:cs typeface="Arial"/>
              </a:rPr>
              <a:t> </a:t>
            </a:r>
            <a:r>
              <a:rPr sz="2950" i="1" spc="250" dirty="0">
                <a:solidFill>
                  <a:srgbClr val="FFFFFF"/>
                </a:solidFill>
                <a:latin typeface="Arial"/>
                <a:cs typeface="Arial"/>
              </a:rPr>
              <a:t>of</a:t>
            </a:r>
            <a:r>
              <a:rPr sz="2950" i="1" spc="-85" dirty="0">
                <a:solidFill>
                  <a:srgbClr val="FFFFFF"/>
                </a:solidFill>
                <a:latin typeface="Arial"/>
                <a:cs typeface="Arial"/>
              </a:rPr>
              <a:t> </a:t>
            </a:r>
            <a:r>
              <a:rPr sz="2950" i="1" spc="180" dirty="0">
                <a:solidFill>
                  <a:srgbClr val="FFFFFF"/>
                </a:solidFill>
                <a:latin typeface="Arial"/>
                <a:cs typeface="Arial"/>
              </a:rPr>
              <a:t>bedrooms</a:t>
            </a:r>
            <a:r>
              <a:rPr sz="2950" i="1" spc="-85" dirty="0">
                <a:solidFill>
                  <a:srgbClr val="FFFFFF"/>
                </a:solidFill>
                <a:latin typeface="Arial"/>
                <a:cs typeface="Arial"/>
              </a:rPr>
              <a:t> </a:t>
            </a:r>
            <a:r>
              <a:rPr sz="2950" i="1" spc="165" dirty="0">
                <a:solidFill>
                  <a:srgbClr val="FFFFFF"/>
                </a:solidFill>
                <a:latin typeface="Arial"/>
                <a:cs typeface="Arial"/>
              </a:rPr>
              <a:t>in</a:t>
            </a:r>
            <a:r>
              <a:rPr sz="2950" i="1" spc="-85" dirty="0">
                <a:solidFill>
                  <a:srgbClr val="FFFFFF"/>
                </a:solidFill>
                <a:latin typeface="Arial"/>
                <a:cs typeface="Arial"/>
              </a:rPr>
              <a:t> </a:t>
            </a:r>
            <a:r>
              <a:rPr sz="2950" i="1" spc="210" dirty="0">
                <a:solidFill>
                  <a:srgbClr val="FFFFFF"/>
                </a:solidFill>
                <a:latin typeface="Arial"/>
                <a:cs typeface="Arial"/>
              </a:rPr>
              <a:t>the</a:t>
            </a:r>
            <a:r>
              <a:rPr sz="2950" i="1" spc="-85" dirty="0">
                <a:solidFill>
                  <a:srgbClr val="FFFFFF"/>
                </a:solidFill>
                <a:latin typeface="Arial"/>
                <a:cs typeface="Arial"/>
              </a:rPr>
              <a:t> </a:t>
            </a:r>
            <a:r>
              <a:rPr sz="2950" i="1" spc="185" dirty="0">
                <a:solidFill>
                  <a:srgbClr val="FFFFFF"/>
                </a:solidFill>
                <a:latin typeface="Arial"/>
                <a:cs typeface="Arial"/>
              </a:rPr>
              <a:t>property. </a:t>
            </a:r>
            <a:r>
              <a:rPr sz="2950" spc="-145" dirty="0">
                <a:latin typeface="Arial Black"/>
                <a:cs typeface="Arial Black"/>
              </a:rPr>
              <a:t>bathroom:</a:t>
            </a:r>
            <a:r>
              <a:rPr sz="2950" spc="-240" dirty="0">
                <a:latin typeface="Arial Black"/>
                <a:cs typeface="Arial Black"/>
              </a:rPr>
              <a:t> </a:t>
            </a:r>
            <a:r>
              <a:rPr sz="2950" i="1" spc="60" dirty="0">
                <a:solidFill>
                  <a:srgbClr val="FFFFFF"/>
                </a:solidFill>
                <a:latin typeface="Arial"/>
                <a:cs typeface="Arial"/>
              </a:rPr>
              <a:t>The</a:t>
            </a:r>
            <a:r>
              <a:rPr sz="2950" i="1" spc="-80" dirty="0">
                <a:solidFill>
                  <a:srgbClr val="FFFFFF"/>
                </a:solidFill>
                <a:latin typeface="Arial"/>
                <a:cs typeface="Arial"/>
              </a:rPr>
              <a:t> </a:t>
            </a:r>
            <a:r>
              <a:rPr sz="2950" i="1" spc="195" dirty="0">
                <a:solidFill>
                  <a:srgbClr val="FFFFFF"/>
                </a:solidFill>
                <a:latin typeface="Arial"/>
                <a:cs typeface="Arial"/>
              </a:rPr>
              <a:t>number</a:t>
            </a:r>
            <a:r>
              <a:rPr sz="2950" i="1" spc="-75" dirty="0">
                <a:solidFill>
                  <a:srgbClr val="FFFFFF"/>
                </a:solidFill>
                <a:latin typeface="Arial"/>
                <a:cs typeface="Arial"/>
              </a:rPr>
              <a:t> </a:t>
            </a:r>
            <a:r>
              <a:rPr sz="2950" i="1" spc="250" dirty="0">
                <a:solidFill>
                  <a:srgbClr val="FFFFFF"/>
                </a:solidFill>
                <a:latin typeface="Arial"/>
                <a:cs typeface="Arial"/>
              </a:rPr>
              <a:t>of</a:t>
            </a:r>
            <a:r>
              <a:rPr sz="2950" i="1" spc="-80" dirty="0">
                <a:solidFill>
                  <a:srgbClr val="FFFFFF"/>
                </a:solidFill>
                <a:latin typeface="Arial"/>
                <a:cs typeface="Arial"/>
              </a:rPr>
              <a:t> </a:t>
            </a:r>
            <a:r>
              <a:rPr sz="2950" i="1" spc="215" dirty="0">
                <a:solidFill>
                  <a:srgbClr val="FFFFFF"/>
                </a:solidFill>
                <a:latin typeface="Arial"/>
                <a:cs typeface="Arial"/>
              </a:rPr>
              <a:t>bathrooms</a:t>
            </a:r>
            <a:r>
              <a:rPr sz="2950" i="1" spc="-75" dirty="0">
                <a:solidFill>
                  <a:srgbClr val="FFFFFF"/>
                </a:solidFill>
                <a:latin typeface="Arial"/>
                <a:cs typeface="Arial"/>
              </a:rPr>
              <a:t> </a:t>
            </a:r>
            <a:r>
              <a:rPr sz="2950" i="1" spc="165" dirty="0">
                <a:solidFill>
                  <a:srgbClr val="FFFFFF"/>
                </a:solidFill>
                <a:latin typeface="Arial"/>
                <a:cs typeface="Arial"/>
              </a:rPr>
              <a:t>in</a:t>
            </a:r>
            <a:r>
              <a:rPr sz="2950" i="1" spc="-80" dirty="0">
                <a:solidFill>
                  <a:srgbClr val="FFFFFF"/>
                </a:solidFill>
                <a:latin typeface="Arial"/>
                <a:cs typeface="Arial"/>
              </a:rPr>
              <a:t> </a:t>
            </a:r>
            <a:r>
              <a:rPr sz="2950" i="1" spc="210" dirty="0">
                <a:solidFill>
                  <a:srgbClr val="FFFFFF"/>
                </a:solidFill>
                <a:latin typeface="Arial"/>
                <a:cs typeface="Arial"/>
              </a:rPr>
              <a:t>the</a:t>
            </a:r>
            <a:r>
              <a:rPr sz="2950" i="1" spc="-80" dirty="0">
                <a:solidFill>
                  <a:srgbClr val="FFFFFF"/>
                </a:solidFill>
                <a:latin typeface="Arial"/>
                <a:cs typeface="Arial"/>
              </a:rPr>
              <a:t> </a:t>
            </a:r>
            <a:r>
              <a:rPr sz="2950" i="1" spc="185" dirty="0">
                <a:solidFill>
                  <a:srgbClr val="FFFFFF"/>
                </a:solidFill>
                <a:latin typeface="Arial"/>
                <a:cs typeface="Arial"/>
              </a:rPr>
              <a:t>property. </a:t>
            </a:r>
            <a:r>
              <a:rPr sz="2950" spc="-190" dirty="0">
                <a:latin typeface="Arial Black"/>
                <a:cs typeface="Arial Black"/>
              </a:rPr>
              <a:t>stories:</a:t>
            </a:r>
            <a:r>
              <a:rPr sz="2950" spc="-245" dirty="0">
                <a:latin typeface="Arial Black"/>
                <a:cs typeface="Arial Black"/>
              </a:rPr>
              <a:t> </a:t>
            </a:r>
            <a:r>
              <a:rPr sz="2950" i="1" spc="60" dirty="0">
                <a:solidFill>
                  <a:srgbClr val="FFFFFF"/>
                </a:solidFill>
                <a:latin typeface="Arial"/>
                <a:cs typeface="Arial"/>
              </a:rPr>
              <a:t>The</a:t>
            </a:r>
            <a:r>
              <a:rPr sz="2950" i="1" spc="-80" dirty="0">
                <a:solidFill>
                  <a:srgbClr val="FFFFFF"/>
                </a:solidFill>
                <a:latin typeface="Arial"/>
                <a:cs typeface="Arial"/>
              </a:rPr>
              <a:t> </a:t>
            </a:r>
            <a:r>
              <a:rPr sz="2950" i="1" spc="195" dirty="0">
                <a:solidFill>
                  <a:srgbClr val="FFFFFF"/>
                </a:solidFill>
                <a:latin typeface="Arial"/>
                <a:cs typeface="Arial"/>
              </a:rPr>
              <a:t>number</a:t>
            </a:r>
            <a:r>
              <a:rPr sz="2950" i="1" spc="-80" dirty="0">
                <a:solidFill>
                  <a:srgbClr val="FFFFFF"/>
                </a:solidFill>
                <a:latin typeface="Arial"/>
                <a:cs typeface="Arial"/>
              </a:rPr>
              <a:t> </a:t>
            </a:r>
            <a:r>
              <a:rPr sz="2950" i="1" spc="250" dirty="0">
                <a:solidFill>
                  <a:srgbClr val="FFFFFF"/>
                </a:solidFill>
                <a:latin typeface="Arial"/>
                <a:cs typeface="Arial"/>
              </a:rPr>
              <a:t>of</a:t>
            </a:r>
            <a:r>
              <a:rPr sz="2950" i="1" spc="-85" dirty="0">
                <a:solidFill>
                  <a:srgbClr val="FFFFFF"/>
                </a:solidFill>
                <a:latin typeface="Arial"/>
                <a:cs typeface="Arial"/>
              </a:rPr>
              <a:t> </a:t>
            </a:r>
            <a:r>
              <a:rPr sz="2950" i="1" spc="140" dirty="0">
                <a:solidFill>
                  <a:srgbClr val="FFFFFF"/>
                </a:solidFill>
                <a:latin typeface="Arial"/>
                <a:cs typeface="Arial"/>
              </a:rPr>
              <a:t>stories</a:t>
            </a:r>
            <a:r>
              <a:rPr sz="2950" i="1" spc="-80" dirty="0">
                <a:solidFill>
                  <a:srgbClr val="FFFFFF"/>
                </a:solidFill>
                <a:latin typeface="Arial"/>
                <a:cs typeface="Arial"/>
              </a:rPr>
              <a:t> </a:t>
            </a:r>
            <a:r>
              <a:rPr sz="2950" i="1" spc="165" dirty="0">
                <a:solidFill>
                  <a:srgbClr val="FFFFFF"/>
                </a:solidFill>
                <a:latin typeface="Arial"/>
                <a:cs typeface="Arial"/>
              </a:rPr>
              <a:t>in</a:t>
            </a:r>
            <a:r>
              <a:rPr sz="2950" i="1" spc="-80" dirty="0">
                <a:solidFill>
                  <a:srgbClr val="FFFFFF"/>
                </a:solidFill>
                <a:latin typeface="Arial"/>
                <a:cs typeface="Arial"/>
              </a:rPr>
              <a:t> </a:t>
            </a:r>
            <a:r>
              <a:rPr sz="2950" i="1" spc="210" dirty="0">
                <a:solidFill>
                  <a:srgbClr val="FFFFFF"/>
                </a:solidFill>
                <a:latin typeface="Arial"/>
                <a:cs typeface="Arial"/>
              </a:rPr>
              <a:t>the</a:t>
            </a:r>
            <a:r>
              <a:rPr sz="2950" i="1" spc="-85" dirty="0">
                <a:solidFill>
                  <a:srgbClr val="FFFFFF"/>
                </a:solidFill>
                <a:latin typeface="Arial"/>
                <a:cs typeface="Arial"/>
              </a:rPr>
              <a:t> </a:t>
            </a:r>
            <a:r>
              <a:rPr sz="2950" i="1" spc="185" dirty="0">
                <a:solidFill>
                  <a:srgbClr val="FFFFFF"/>
                </a:solidFill>
                <a:latin typeface="Arial"/>
                <a:cs typeface="Arial"/>
              </a:rPr>
              <a:t>property.</a:t>
            </a:r>
            <a:endParaRPr sz="2950">
              <a:latin typeface="Arial"/>
              <a:cs typeface="Arial"/>
            </a:endParaRPr>
          </a:p>
          <a:p>
            <a:pPr marL="12700" marR="993775">
              <a:lnSpc>
                <a:spcPct val="135600"/>
              </a:lnSpc>
            </a:pPr>
            <a:r>
              <a:rPr sz="2950" spc="-165" dirty="0">
                <a:latin typeface="Arial Black"/>
                <a:cs typeface="Arial Black"/>
              </a:rPr>
              <a:t>mainroad:</a:t>
            </a:r>
            <a:r>
              <a:rPr sz="2950" spc="-240" dirty="0">
                <a:latin typeface="Arial Black"/>
                <a:cs typeface="Arial Black"/>
              </a:rPr>
              <a:t> </a:t>
            </a:r>
            <a:r>
              <a:rPr sz="2950" i="1" spc="155" dirty="0">
                <a:solidFill>
                  <a:srgbClr val="FFFFFF"/>
                </a:solidFill>
                <a:latin typeface="Arial"/>
                <a:cs typeface="Arial"/>
              </a:rPr>
              <a:t>Whether</a:t>
            </a:r>
            <a:r>
              <a:rPr sz="2950" i="1" spc="-80" dirty="0">
                <a:solidFill>
                  <a:srgbClr val="FFFFFF"/>
                </a:solidFill>
                <a:latin typeface="Arial"/>
                <a:cs typeface="Arial"/>
              </a:rPr>
              <a:t> </a:t>
            </a:r>
            <a:r>
              <a:rPr sz="2950" i="1" spc="210" dirty="0">
                <a:solidFill>
                  <a:srgbClr val="FFFFFF"/>
                </a:solidFill>
                <a:latin typeface="Arial"/>
                <a:cs typeface="Arial"/>
              </a:rPr>
              <a:t>the</a:t>
            </a:r>
            <a:r>
              <a:rPr sz="2950" i="1" spc="-80" dirty="0">
                <a:solidFill>
                  <a:srgbClr val="FFFFFF"/>
                </a:solidFill>
                <a:latin typeface="Arial"/>
                <a:cs typeface="Arial"/>
              </a:rPr>
              <a:t> </a:t>
            </a:r>
            <a:r>
              <a:rPr sz="2950" i="1" spc="225" dirty="0">
                <a:solidFill>
                  <a:srgbClr val="FFFFFF"/>
                </a:solidFill>
                <a:latin typeface="Arial"/>
                <a:cs typeface="Arial"/>
              </a:rPr>
              <a:t>property</a:t>
            </a:r>
            <a:r>
              <a:rPr sz="2950" i="1" spc="-75" dirty="0">
                <a:solidFill>
                  <a:srgbClr val="FFFFFF"/>
                </a:solidFill>
                <a:latin typeface="Arial"/>
                <a:cs typeface="Arial"/>
              </a:rPr>
              <a:t> </a:t>
            </a:r>
            <a:r>
              <a:rPr sz="2950" i="1" spc="65" dirty="0">
                <a:solidFill>
                  <a:srgbClr val="FFFFFF"/>
                </a:solidFill>
                <a:latin typeface="Arial"/>
                <a:cs typeface="Arial"/>
              </a:rPr>
              <a:t>is</a:t>
            </a:r>
            <a:r>
              <a:rPr sz="2950" i="1" spc="-80" dirty="0">
                <a:solidFill>
                  <a:srgbClr val="FFFFFF"/>
                </a:solidFill>
                <a:latin typeface="Arial"/>
                <a:cs typeface="Arial"/>
              </a:rPr>
              <a:t> </a:t>
            </a:r>
            <a:r>
              <a:rPr sz="2950" i="1" spc="215" dirty="0">
                <a:solidFill>
                  <a:srgbClr val="FFFFFF"/>
                </a:solidFill>
                <a:latin typeface="Arial"/>
                <a:cs typeface="Arial"/>
              </a:rPr>
              <a:t>located</a:t>
            </a:r>
            <a:r>
              <a:rPr sz="2950" i="1" spc="-80" dirty="0">
                <a:solidFill>
                  <a:srgbClr val="FFFFFF"/>
                </a:solidFill>
                <a:latin typeface="Arial"/>
                <a:cs typeface="Arial"/>
              </a:rPr>
              <a:t> </a:t>
            </a:r>
            <a:r>
              <a:rPr sz="2950" i="1" spc="190" dirty="0">
                <a:solidFill>
                  <a:srgbClr val="FFFFFF"/>
                </a:solidFill>
                <a:latin typeface="Arial"/>
                <a:cs typeface="Arial"/>
              </a:rPr>
              <a:t>on</a:t>
            </a:r>
            <a:r>
              <a:rPr sz="2950" i="1" spc="-75" dirty="0">
                <a:solidFill>
                  <a:srgbClr val="FFFFFF"/>
                </a:solidFill>
                <a:latin typeface="Arial"/>
                <a:cs typeface="Arial"/>
              </a:rPr>
              <a:t> </a:t>
            </a:r>
            <a:r>
              <a:rPr sz="2950" i="1" spc="260" dirty="0">
                <a:solidFill>
                  <a:srgbClr val="FFFFFF"/>
                </a:solidFill>
                <a:latin typeface="Arial"/>
                <a:cs typeface="Arial"/>
              </a:rPr>
              <a:t>a</a:t>
            </a:r>
            <a:r>
              <a:rPr sz="2950" i="1" spc="-80" dirty="0">
                <a:solidFill>
                  <a:srgbClr val="FFFFFF"/>
                </a:solidFill>
                <a:latin typeface="Arial"/>
                <a:cs typeface="Arial"/>
              </a:rPr>
              <a:t> </a:t>
            </a:r>
            <a:r>
              <a:rPr sz="2950" i="1" spc="204" dirty="0">
                <a:solidFill>
                  <a:srgbClr val="FFFFFF"/>
                </a:solidFill>
                <a:latin typeface="Arial"/>
                <a:cs typeface="Arial"/>
              </a:rPr>
              <a:t>main</a:t>
            </a:r>
            <a:r>
              <a:rPr sz="2950" i="1" spc="-80" dirty="0">
                <a:solidFill>
                  <a:srgbClr val="FFFFFF"/>
                </a:solidFill>
                <a:latin typeface="Arial"/>
                <a:cs typeface="Arial"/>
              </a:rPr>
              <a:t> </a:t>
            </a:r>
            <a:r>
              <a:rPr sz="2950" i="1" spc="235" dirty="0">
                <a:solidFill>
                  <a:srgbClr val="FFFFFF"/>
                </a:solidFill>
                <a:latin typeface="Arial"/>
                <a:cs typeface="Arial"/>
              </a:rPr>
              <a:t>road</a:t>
            </a:r>
            <a:r>
              <a:rPr sz="2950" i="1" spc="-80" dirty="0">
                <a:solidFill>
                  <a:srgbClr val="FFFFFF"/>
                </a:solidFill>
                <a:latin typeface="Arial"/>
                <a:cs typeface="Arial"/>
              </a:rPr>
              <a:t> </a:t>
            </a:r>
            <a:r>
              <a:rPr sz="2950" i="1" spc="55" dirty="0">
                <a:solidFill>
                  <a:srgbClr val="FFFFFF"/>
                </a:solidFill>
                <a:latin typeface="Arial"/>
                <a:cs typeface="Arial"/>
              </a:rPr>
              <a:t>(yes</a:t>
            </a:r>
            <a:r>
              <a:rPr sz="2950" i="1" spc="-75" dirty="0">
                <a:solidFill>
                  <a:srgbClr val="FFFFFF"/>
                </a:solidFill>
                <a:latin typeface="Arial"/>
                <a:cs typeface="Arial"/>
              </a:rPr>
              <a:t> </a:t>
            </a:r>
            <a:r>
              <a:rPr sz="2950" i="1" spc="215" dirty="0">
                <a:solidFill>
                  <a:srgbClr val="FFFFFF"/>
                </a:solidFill>
                <a:latin typeface="Arial"/>
                <a:cs typeface="Arial"/>
              </a:rPr>
              <a:t>or</a:t>
            </a:r>
            <a:r>
              <a:rPr sz="2950" i="1" spc="-80" dirty="0">
                <a:solidFill>
                  <a:srgbClr val="FFFFFF"/>
                </a:solidFill>
                <a:latin typeface="Arial"/>
                <a:cs typeface="Arial"/>
              </a:rPr>
              <a:t> </a:t>
            </a:r>
            <a:r>
              <a:rPr sz="2950" i="1" spc="55" dirty="0">
                <a:solidFill>
                  <a:srgbClr val="FFFFFF"/>
                </a:solidFill>
                <a:latin typeface="Arial"/>
                <a:cs typeface="Arial"/>
              </a:rPr>
              <a:t>no). </a:t>
            </a:r>
            <a:r>
              <a:rPr sz="2950" spc="-185" dirty="0">
                <a:latin typeface="Arial Black"/>
                <a:cs typeface="Arial Black"/>
              </a:rPr>
              <a:t>guestroom:</a:t>
            </a:r>
            <a:r>
              <a:rPr sz="2950" spc="-240" dirty="0">
                <a:latin typeface="Arial Black"/>
                <a:cs typeface="Arial Black"/>
              </a:rPr>
              <a:t> </a:t>
            </a:r>
            <a:r>
              <a:rPr sz="2950" i="1" spc="155" dirty="0">
                <a:solidFill>
                  <a:srgbClr val="FFFFFF"/>
                </a:solidFill>
                <a:latin typeface="Arial"/>
                <a:cs typeface="Arial"/>
              </a:rPr>
              <a:t>Whether</a:t>
            </a:r>
            <a:r>
              <a:rPr sz="2950" i="1" spc="-75" dirty="0">
                <a:solidFill>
                  <a:srgbClr val="FFFFFF"/>
                </a:solidFill>
                <a:latin typeface="Arial"/>
                <a:cs typeface="Arial"/>
              </a:rPr>
              <a:t> </a:t>
            </a:r>
            <a:r>
              <a:rPr sz="2950" i="1" spc="210" dirty="0">
                <a:solidFill>
                  <a:srgbClr val="FFFFFF"/>
                </a:solidFill>
                <a:latin typeface="Arial"/>
                <a:cs typeface="Arial"/>
              </a:rPr>
              <a:t>the</a:t>
            </a:r>
            <a:r>
              <a:rPr sz="2950" i="1" spc="-80" dirty="0">
                <a:solidFill>
                  <a:srgbClr val="FFFFFF"/>
                </a:solidFill>
                <a:latin typeface="Arial"/>
                <a:cs typeface="Arial"/>
              </a:rPr>
              <a:t> </a:t>
            </a:r>
            <a:r>
              <a:rPr sz="2950" i="1" spc="225" dirty="0">
                <a:solidFill>
                  <a:srgbClr val="FFFFFF"/>
                </a:solidFill>
                <a:latin typeface="Arial"/>
                <a:cs typeface="Arial"/>
              </a:rPr>
              <a:t>property</a:t>
            </a:r>
            <a:r>
              <a:rPr sz="2950" i="1" spc="-75" dirty="0">
                <a:solidFill>
                  <a:srgbClr val="FFFFFF"/>
                </a:solidFill>
                <a:latin typeface="Arial"/>
                <a:cs typeface="Arial"/>
              </a:rPr>
              <a:t> </a:t>
            </a:r>
            <a:r>
              <a:rPr sz="2950" i="1" spc="145" dirty="0">
                <a:solidFill>
                  <a:srgbClr val="FFFFFF"/>
                </a:solidFill>
                <a:latin typeface="Arial"/>
                <a:cs typeface="Arial"/>
              </a:rPr>
              <a:t>has</a:t>
            </a:r>
            <a:r>
              <a:rPr sz="2950" i="1" spc="-80" dirty="0">
                <a:solidFill>
                  <a:srgbClr val="FFFFFF"/>
                </a:solidFill>
                <a:latin typeface="Arial"/>
                <a:cs typeface="Arial"/>
              </a:rPr>
              <a:t> </a:t>
            </a:r>
            <a:r>
              <a:rPr sz="2950" i="1" spc="260" dirty="0">
                <a:solidFill>
                  <a:srgbClr val="FFFFFF"/>
                </a:solidFill>
                <a:latin typeface="Arial"/>
                <a:cs typeface="Arial"/>
              </a:rPr>
              <a:t>a</a:t>
            </a:r>
            <a:r>
              <a:rPr sz="2950" i="1" spc="-75" dirty="0">
                <a:solidFill>
                  <a:srgbClr val="FFFFFF"/>
                </a:solidFill>
                <a:latin typeface="Arial"/>
                <a:cs typeface="Arial"/>
              </a:rPr>
              <a:t> </a:t>
            </a:r>
            <a:r>
              <a:rPr sz="2950" i="1" spc="120" dirty="0">
                <a:solidFill>
                  <a:srgbClr val="FFFFFF"/>
                </a:solidFill>
                <a:latin typeface="Arial"/>
                <a:cs typeface="Arial"/>
              </a:rPr>
              <a:t>guest</a:t>
            </a:r>
            <a:r>
              <a:rPr sz="2950" i="1" spc="-75" dirty="0">
                <a:solidFill>
                  <a:srgbClr val="FFFFFF"/>
                </a:solidFill>
                <a:latin typeface="Arial"/>
                <a:cs typeface="Arial"/>
              </a:rPr>
              <a:t> </a:t>
            </a:r>
            <a:r>
              <a:rPr sz="2950" i="1" spc="215" dirty="0">
                <a:solidFill>
                  <a:srgbClr val="FFFFFF"/>
                </a:solidFill>
                <a:latin typeface="Arial"/>
                <a:cs typeface="Arial"/>
              </a:rPr>
              <a:t>room</a:t>
            </a:r>
            <a:r>
              <a:rPr sz="2950" i="1" spc="-80" dirty="0">
                <a:solidFill>
                  <a:srgbClr val="FFFFFF"/>
                </a:solidFill>
                <a:latin typeface="Arial"/>
                <a:cs typeface="Arial"/>
              </a:rPr>
              <a:t> </a:t>
            </a:r>
            <a:r>
              <a:rPr sz="2950" i="1" spc="55" dirty="0">
                <a:solidFill>
                  <a:srgbClr val="FFFFFF"/>
                </a:solidFill>
                <a:latin typeface="Arial"/>
                <a:cs typeface="Arial"/>
              </a:rPr>
              <a:t>(yes</a:t>
            </a:r>
            <a:r>
              <a:rPr sz="2950" i="1" spc="-75" dirty="0">
                <a:solidFill>
                  <a:srgbClr val="FFFFFF"/>
                </a:solidFill>
                <a:latin typeface="Arial"/>
                <a:cs typeface="Arial"/>
              </a:rPr>
              <a:t> </a:t>
            </a:r>
            <a:r>
              <a:rPr sz="2950" i="1" spc="215" dirty="0">
                <a:solidFill>
                  <a:srgbClr val="FFFFFF"/>
                </a:solidFill>
                <a:latin typeface="Arial"/>
                <a:cs typeface="Arial"/>
              </a:rPr>
              <a:t>or</a:t>
            </a:r>
            <a:r>
              <a:rPr sz="2950" i="1" spc="-80" dirty="0">
                <a:solidFill>
                  <a:srgbClr val="FFFFFF"/>
                </a:solidFill>
                <a:latin typeface="Arial"/>
                <a:cs typeface="Arial"/>
              </a:rPr>
              <a:t> </a:t>
            </a:r>
            <a:r>
              <a:rPr sz="2950" i="1" spc="55" dirty="0">
                <a:solidFill>
                  <a:srgbClr val="FFFFFF"/>
                </a:solidFill>
                <a:latin typeface="Arial"/>
                <a:cs typeface="Arial"/>
              </a:rPr>
              <a:t>no). </a:t>
            </a:r>
            <a:r>
              <a:rPr sz="2950" spc="-200" dirty="0">
                <a:latin typeface="Arial Black"/>
                <a:cs typeface="Arial Black"/>
              </a:rPr>
              <a:t>basement:</a:t>
            </a:r>
            <a:r>
              <a:rPr sz="2950" spc="-265" dirty="0">
                <a:latin typeface="Arial Black"/>
                <a:cs typeface="Arial Black"/>
              </a:rPr>
              <a:t> </a:t>
            </a:r>
            <a:r>
              <a:rPr sz="2950" i="1" spc="155" dirty="0">
                <a:solidFill>
                  <a:srgbClr val="FFFFFF"/>
                </a:solidFill>
                <a:latin typeface="Arial"/>
                <a:cs typeface="Arial"/>
              </a:rPr>
              <a:t>Whether</a:t>
            </a:r>
            <a:r>
              <a:rPr sz="2950" i="1" spc="-75" dirty="0">
                <a:solidFill>
                  <a:srgbClr val="FFFFFF"/>
                </a:solidFill>
                <a:latin typeface="Arial"/>
                <a:cs typeface="Arial"/>
              </a:rPr>
              <a:t> </a:t>
            </a:r>
            <a:r>
              <a:rPr sz="2950" i="1" spc="210" dirty="0">
                <a:solidFill>
                  <a:srgbClr val="FFFFFF"/>
                </a:solidFill>
                <a:latin typeface="Arial"/>
                <a:cs typeface="Arial"/>
              </a:rPr>
              <a:t>the</a:t>
            </a:r>
            <a:r>
              <a:rPr sz="2950" i="1" spc="-75" dirty="0">
                <a:solidFill>
                  <a:srgbClr val="FFFFFF"/>
                </a:solidFill>
                <a:latin typeface="Arial"/>
                <a:cs typeface="Arial"/>
              </a:rPr>
              <a:t> </a:t>
            </a:r>
            <a:r>
              <a:rPr sz="2950" i="1" spc="225" dirty="0">
                <a:solidFill>
                  <a:srgbClr val="FFFFFF"/>
                </a:solidFill>
                <a:latin typeface="Arial"/>
                <a:cs typeface="Arial"/>
              </a:rPr>
              <a:t>property</a:t>
            </a:r>
            <a:r>
              <a:rPr sz="2950" i="1" spc="-75" dirty="0">
                <a:solidFill>
                  <a:srgbClr val="FFFFFF"/>
                </a:solidFill>
                <a:latin typeface="Arial"/>
                <a:cs typeface="Arial"/>
              </a:rPr>
              <a:t> </a:t>
            </a:r>
            <a:r>
              <a:rPr sz="2950" i="1" spc="145" dirty="0">
                <a:solidFill>
                  <a:srgbClr val="FFFFFF"/>
                </a:solidFill>
                <a:latin typeface="Arial"/>
                <a:cs typeface="Arial"/>
              </a:rPr>
              <a:t>has</a:t>
            </a:r>
            <a:r>
              <a:rPr sz="2950" i="1" spc="-75" dirty="0">
                <a:solidFill>
                  <a:srgbClr val="FFFFFF"/>
                </a:solidFill>
                <a:latin typeface="Arial"/>
                <a:cs typeface="Arial"/>
              </a:rPr>
              <a:t> </a:t>
            </a:r>
            <a:r>
              <a:rPr sz="2950" i="1" spc="260" dirty="0">
                <a:solidFill>
                  <a:srgbClr val="FFFFFF"/>
                </a:solidFill>
                <a:latin typeface="Arial"/>
                <a:cs typeface="Arial"/>
              </a:rPr>
              <a:t>a</a:t>
            </a:r>
            <a:r>
              <a:rPr sz="2950" i="1" spc="-75" dirty="0">
                <a:solidFill>
                  <a:srgbClr val="FFFFFF"/>
                </a:solidFill>
                <a:latin typeface="Arial"/>
                <a:cs typeface="Arial"/>
              </a:rPr>
              <a:t> </a:t>
            </a:r>
            <a:r>
              <a:rPr sz="2950" i="1" spc="180" dirty="0">
                <a:solidFill>
                  <a:srgbClr val="FFFFFF"/>
                </a:solidFill>
                <a:latin typeface="Arial"/>
                <a:cs typeface="Arial"/>
              </a:rPr>
              <a:t>basement</a:t>
            </a:r>
            <a:r>
              <a:rPr sz="2950" i="1" spc="-75" dirty="0">
                <a:solidFill>
                  <a:srgbClr val="FFFFFF"/>
                </a:solidFill>
                <a:latin typeface="Arial"/>
                <a:cs typeface="Arial"/>
              </a:rPr>
              <a:t> </a:t>
            </a:r>
            <a:r>
              <a:rPr sz="2950" i="1" spc="55" dirty="0">
                <a:solidFill>
                  <a:srgbClr val="FFFFFF"/>
                </a:solidFill>
                <a:latin typeface="Arial"/>
                <a:cs typeface="Arial"/>
              </a:rPr>
              <a:t>(yes</a:t>
            </a:r>
            <a:r>
              <a:rPr sz="2950" i="1" spc="-70" dirty="0">
                <a:solidFill>
                  <a:srgbClr val="FFFFFF"/>
                </a:solidFill>
                <a:latin typeface="Arial"/>
                <a:cs typeface="Arial"/>
              </a:rPr>
              <a:t> </a:t>
            </a:r>
            <a:r>
              <a:rPr sz="2950" i="1" spc="215" dirty="0">
                <a:solidFill>
                  <a:srgbClr val="FFFFFF"/>
                </a:solidFill>
                <a:latin typeface="Arial"/>
                <a:cs typeface="Arial"/>
              </a:rPr>
              <a:t>or</a:t>
            </a:r>
            <a:r>
              <a:rPr sz="2950" i="1" spc="-75" dirty="0">
                <a:solidFill>
                  <a:srgbClr val="FFFFFF"/>
                </a:solidFill>
                <a:latin typeface="Arial"/>
                <a:cs typeface="Arial"/>
              </a:rPr>
              <a:t> </a:t>
            </a:r>
            <a:r>
              <a:rPr sz="2950" i="1" spc="55" dirty="0">
                <a:solidFill>
                  <a:srgbClr val="FFFFFF"/>
                </a:solidFill>
                <a:latin typeface="Arial"/>
                <a:cs typeface="Arial"/>
              </a:rPr>
              <a:t>no). </a:t>
            </a:r>
            <a:r>
              <a:rPr sz="2950" spc="-180" dirty="0">
                <a:latin typeface="Arial Black"/>
                <a:cs typeface="Arial Black"/>
              </a:rPr>
              <a:t>hotwaterh:</a:t>
            </a:r>
            <a:r>
              <a:rPr sz="2950" spc="-235" dirty="0">
                <a:latin typeface="Arial Black"/>
                <a:cs typeface="Arial Black"/>
              </a:rPr>
              <a:t> </a:t>
            </a:r>
            <a:r>
              <a:rPr sz="2950" i="1" spc="155" dirty="0">
                <a:solidFill>
                  <a:srgbClr val="FFFFFF"/>
                </a:solidFill>
                <a:latin typeface="Arial"/>
                <a:cs typeface="Arial"/>
              </a:rPr>
              <a:t>Whether</a:t>
            </a:r>
            <a:r>
              <a:rPr sz="2950" i="1" spc="-70" dirty="0">
                <a:solidFill>
                  <a:srgbClr val="FFFFFF"/>
                </a:solidFill>
                <a:latin typeface="Arial"/>
                <a:cs typeface="Arial"/>
              </a:rPr>
              <a:t> </a:t>
            </a:r>
            <a:r>
              <a:rPr sz="2950" i="1" spc="210" dirty="0">
                <a:solidFill>
                  <a:srgbClr val="FFFFFF"/>
                </a:solidFill>
                <a:latin typeface="Arial"/>
                <a:cs typeface="Arial"/>
              </a:rPr>
              <a:t>the</a:t>
            </a:r>
            <a:r>
              <a:rPr sz="2950" i="1" spc="-75" dirty="0">
                <a:solidFill>
                  <a:srgbClr val="FFFFFF"/>
                </a:solidFill>
                <a:latin typeface="Arial"/>
                <a:cs typeface="Arial"/>
              </a:rPr>
              <a:t> </a:t>
            </a:r>
            <a:r>
              <a:rPr sz="2950" i="1" spc="225" dirty="0">
                <a:solidFill>
                  <a:srgbClr val="FFFFFF"/>
                </a:solidFill>
                <a:latin typeface="Arial"/>
                <a:cs typeface="Arial"/>
              </a:rPr>
              <a:t>property</a:t>
            </a:r>
            <a:r>
              <a:rPr sz="2950" i="1" spc="-70" dirty="0">
                <a:solidFill>
                  <a:srgbClr val="FFFFFF"/>
                </a:solidFill>
                <a:latin typeface="Arial"/>
                <a:cs typeface="Arial"/>
              </a:rPr>
              <a:t> </a:t>
            </a:r>
            <a:r>
              <a:rPr sz="2950" i="1" spc="145" dirty="0">
                <a:solidFill>
                  <a:srgbClr val="FFFFFF"/>
                </a:solidFill>
                <a:latin typeface="Arial"/>
                <a:cs typeface="Arial"/>
              </a:rPr>
              <a:t>has</a:t>
            </a:r>
            <a:r>
              <a:rPr sz="2950" i="1" spc="-70" dirty="0">
                <a:solidFill>
                  <a:srgbClr val="FFFFFF"/>
                </a:solidFill>
                <a:latin typeface="Arial"/>
                <a:cs typeface="Arial"/>
              </a:rPr>
              <a:t> </a:t>
            </a:r>
            <a:r>
              <a:rPr sz="2950" i="1" spc="254" dirty="0">
                <a:solidFill>
                  <a:srgbClr val="FFFFFF"/>
                </a:solidFill>
                <a:latin typeface="Arial"/>
                <a:cs typeface="Arial"/>
              </a:rPr>
              <a:t>hot</a:t>
            </a:r>
            <a:r>
              <a:rPr sz="2950" i="1" spc="-75" dirty="0">
                <a:solidFill>
                  <a:srgbClr val="FFFFFF"/>
                </a:solidFill>
                <a:latin typeface="Arial"/>
                <a:cs typeface="Arial"/>
              </a:rPr>
              <a:t> </a:t>
            </a:r>
            <a:r>
              <a:rPr sz="2950" i="1" spc="225" dirty="0">
                <a:solidFill>
                  <a:srgbClr val="FFFFFF"/>
                </a:solidFill>
                <a:latin typeface="Arial"/>
                <a:cs typeface="Arial"/>
              </a:rPr>
              <a:t>water</a:t>
            </a:r>
            <a:r>
              <a:rPr sz="2950" i="1" spc="-70" dirty="0">
                <a:solidFill>
                  <a:srgbClr val="FFFFFF"/>
                </a:solidFill>
                <a:latin typeface="Arial"/>
                <a:cs typeface="Arial"/>
              </a:rPr>
              <a:t> </a:t>
            </a:r>
            <a:r>
              <a:rPr sz="2950" i="1" spc="170" dirty="0">
                <a:solidFill>
                  <a:srgbClr val="FFFFFF"/>
                </a:solidFill>
                <a:latin typeface="Arial"/>
                <a:cs typeface="Arial"/>
              </a:rPr>
              <a:t>heating</a:t>
            </a:r>
            <a:r>
              <a:rPr sz="2950" i="1" spc="-70" dirty="0">
                <a:solidFill>
                  <a:srgbClr val="FFFFFF"/>
                </a:solidFill>
                <a:latin typeface="Arial"/>
                <a:cs typeface="Arial"/>
              </a:rPr>
              <a:t> </a:t>
            </a:r>
            <a:r>
              <a:rPr sz="2950" i="1" spc="55" dirty="0">
                <a:solidFill>
                  <a:srgbClr val="FFFFFF"/>
                </a:solidFill>
                <a:latin typeface="Arial"/>
                <a:cs typeface="Arial"/>
              </a:rPr>
              <a:t>(yes</a:t>
            </a:r>
            <a:r>
              <a:rPr sz="2950" i="1" spc="-75" dirty="0">
                <a:solidFill>
                  <a:srgbClr val="FFFFFF"/>
                </a:solidFill>
                <a:latin typeface="Arial"/>
                <a:cs typeface="Arial"/>
              </a:rPr>
              <a:t> </a:t>
            </a:r>
            <a:r>
              <a:rPr sz="2950" i="1" spc="215" dirty="0">
                <a:solidFill>
                  <a:srgbClr val="FFFFFF"/>
                </a:solidFill>
                <a:latin typeface="Arial"/>
                <a:cs typeface="Arial"/>
              </a:rPr>
              <a:t>or</a:t>
            </a:r>
            <a:r>
              <a:rPr sz="2950" i="1" spc="-70" dirty="0">
                <a:solidFill>
                  <a:srgbClr val="FFFFFF"/>
                </a:solidFill>
                <a:latin typeface="Arial"/>
                <a:cs typeface="Arial"/>
              </a:rPr>
              <a:t> </a:t>
            </a:r>
            <a:r>
              <a:rPr sz="2950" i="1" spc="55" dirty="0">
                <a:solidFill>
                  <a:srgbClr val="FFFFFF"/>
                </a:solidFill>
                <a:latin typeface="Arial"/>
                <a:cs typeface="Arial"/>
              </a:rPr>
              <a:t>no). </a:t>
            </a:r>
            <a:r>
              <a:rPr sz="2950" spc="-170" dirty="0">
                <a:latin typeface="Arial Black"/>
                <a:cs typeface="Arial Black"/>
              </a:rPr>
              <a:t>airconditic:</a:t>
            </a:r>
            <a:r>
              <a:rPr sz="2950" spc="-229" dirty="0">
                <a:latin typeface="Arial Black"/>
                <a:cs typeface="Arial Black"/>
              </a:rPr>
              <a:t> </a:t>
            </a:r>
            <a:r>
              <a:rPr sz="2950" i="1" spc="155" dirty="0">
                <a:solidFill>
                  <a:srgbClr val="FFFFFF"/>
                </a:solidFill>
                <a:latin typeface="Arial"/>
                <a:cs typeface="Arial"/>
              </a:rPr>
              <a:t>Whether</a:t>
            </a:r>
            <a:r>
              <a:rPr sz="2950" i="1" spc="-75" dirty="0">
                <a:solidFill>
                  <a:srgbClr val="FFFFFF"/>
                </a:solidFill>
                <a:latin typeface="Arial"/>
                <a:cs typeface="Arial"/>
              </a:rPr>
              <a:t> </a:t>
            </a:r>
            <a:r>
              <a:rPr sz="2950" i="1" spc="210" dirty="0">
                <a:solidFill>
                  <a:srgbClr val="FFFFFF"/>
                </a:solidFill>
                <a:latin typeface="Arial"/>
                <a:cs typeface="Arial"/>
              </a:rPr>
              <a:t>the</a:t>
            </a:r>
            <a:r>
              <a:rPr sz="2950" i="1" spc="-70" dirty="0">
                <a:solidFill>
                  <a:srgbClr val="FFFFFF"/>
                </a:solidFill>
                <a:latin typeface="Arial"/>
                <a:cs typeface="Arial"/>
              </a:rPr>
              <a:t> </a:t>
            </a:r>
            <a:r>
              <a:rPr sz="2950" i="1" spc="225" dirty="0">
                <a:solidFill>
                  <a:srgbClr val="FFFFFF"/>
                </a:solidFill>
                <a:latin typeface="Arial"/>
                <a:cs typeface="Arial"/>
              </a:rPr>
              <a:t>property</a:t>
            </a:r>
            <a:r>
              <a:rPr sz="2950" i="1" spc="-70" dirty="0">
                <a:solidFill>
                  <a:srgbClr val="FFFFFF"/>
                </a:solidFill>
                <a:latin typeface="Arial"/>
                <a:cs typeface="Arial"/>
              </a:rPr>
              <a:t> </a:t>
            </a:r>
            <a:r>
              <a:rPr sz="2950" i="1" spc="145" dirty="0">
                <a:solidFill>
                  <a:srgbClr val="FFFFFF"/>
                </a:solidFill>
                <a:latin typeface="Arial"/>
                <a:cs typeface="Arial"/>
              </a:rPr>
              <a:t>has</a:t>
            </a:r>
            <a:r>
              <a:rPr sz="2950" i="1" spc="-70" dirty="0">
                <a:solidFill>
                  <a:srgbClr val="FFFFFF"/>
                </a:solidFill>
                <a:latin typeface="Arial"/>
                <a:cs typeface="Arial"/>
              </a:rPr>
              <a:t> </a:t>
            </a:r>
            <a:r>
              <a:rPr sz="2950" i="1" spc="210" dirty="0">
                <a:solidFill>
                  <a:srgbClr val="FFFFFF"/>
                </a:solidFill>
                <a:latin typeface="Arial"/>
                <a:cs typeface="Arial"/>
              </a:rPr>
              <a:t>air</a:t>
            </a:r>
            <a:r>
              <a:rPr sz="2950" i="1" spc="-70" dirty="0">
                <a:solidFill>
                  <a:srgbClr val="FFFFFF"/>
                </a:solidFill>
                <a:latin typeface="Arial"/>
                <a:cs typeface="Arial"/>
              </a:rPr>
              <a:t> </a:t>
            </a:r>
            <a:r>
              <a:rPr sz="2950" i="1" spc="180" dirty="0">
                <a:solidFill>
                  <a:srgbClr val="FFFFFF"/>
                </a:solidFill>
                <a:latin typeface="Arial"/>
                <a:cs typeface="Arial"/>
              </a:rPr>
              <a:t>conditioning</a:t>
            </a:r>
            <a:r>
              <a:rPr sz="2950" i="1" spc="-70" dirty="0">
                <a:solidFill>
                  <a:srgbClr val="FFFFFF"/>
                </a:solidFill>
                <a:latin typeface="Arial"/>
                <a:cs typeface="Arial"/>
              </a:rPr>
              <a:t> </a:t>
            </a:r>
            <a:r>
              <a:rPr sz="2950" i="1" spc="55" dirty="0">
                <a:solidFill>
                  <a:srgbClr val="FFFFFF"/>
                </a:solidFill>
                <a:latin typeface="Arial"/>
                <a:cs typeface="Arial"/>
              </a:rPr>
              <a:t>(yes</a:t>
            </a:r>
            <a:r>
              <a:rPr sz="2950" i="1" spc="-70" dirty="0">
                <a:solidFill>
                  <a:srgbClr val="FFFFFF"/>
                </a:solidFill>
                <a:latin typeface="Arial"/>
                <a:cs typeface="Arial"/>
              </a:rPr>
              <a:t> </a:t>
            </a:r>
            <a:r>
              <a:rPr sz="2950" i="1" spc="215" dirty="0">
                <a:solidFill>
                  <a:srgbClr val="FFFFFF"/>
                </a:solidFill>
                <a:latin typeface="Arial"/>
                <a:cs typeface="Arial"/>
              </a:rPr>
              <a:t>or</a:t>
            </a:r>
            <a:r>
              <a:rPr sz="2950" i="1" spc="-70" dirty="0">
                <a:solidFill>
                  <a:srgbClr val="FFFFFF"/>
                </a:solidFill>
                <a:latin typeface="Arial"/>
                <a:cs typeface="Arial"/>
              </a:rPr>
              <a:t> </a:t>
            </a:r>
            <a:r>
              <a:rPr sz="2950" i="1" spc="55" dirty="0">
                <a:solidFill>
                  <a:srgbClr val="FFFFFF"/>
                </a:solidFill>
                <a:latin typeface="Arial"/>
                <a:cs typeface="Arial"/>
              </a:rPr>
              <a:t>no). </a:t>
            </a:r>
            <a:r>
              <a:rPr sz="2950" spc="-195" dirty="0">
                <a:latin typeface="Arial Black"/>
                <a:cs typeface="Arial Black"/>
              </a:rPr>
              <a:t>parking:</a:t>
            </a:r>
            <a:r>
              <a:rPr sz="2950" spc="-245" dirty="0">
                <a:latin typeface="Arial Black"/>
                <a:cs typeface="Arial Black"/>
              </a:rPr>
              <a:t> </a:t>
            </a:r>
            <a:r>
              <a:rPr sz="2950" i="1" spc="60" dirty="0">
                <a:solidFill>
                  <a:srgbClr val="FFFFFF"/>
                </a:solidFill>
                <a:latin typeface="Arial"/>
                <a:cs typeface="Arial"/>
              </a:rPr>
              <a:t>The</a:t>
            </a:r>
            <a:r>
              <a:rPr sz="2950" i="1" spc="-80" dirty="0">
                <a:solidFill>
                  <a:srgbClr val="FFFFFF"/>
                </a:solidFill>
                <a:latin typeface="Arial"/>
                <a:cs typeface="Arial"/>
              </a:rPr>
              <a:t> </a:t>
            </a:r>
            <a:r>
              <a:rPr sz="2950" i="1" spc="195" dirty="0">
                <a:solidFill>
                  <a:srgbClr val="FFFFFF"/>
                </a:solidFill>
                <a:latin typeface="Arial"/>
                <a:cs typeface="Arial"/>
              </a:rPr>
              <a:t>number</a:t>
            </a:r>
            <a:r>
              <a:rPr sz="2950" i="1" spc="-80" dirty="0">
                <a:solidFill>
                  <a:srgbClr val="FFFFFF"/>
                </a:solidFill>
                <a:latin typeface="Arial"/>
                <a:cs typeface="Arial"/>
              </a:rPr>
              <a:t> </a:t>
            </a:r>
            <a:r>
              <a:rPr sz="2950" i="1" spc="250" dirty="0">
                <a:solidFill>
                  <a:srgbClr val="FFFFFF"/>
                </a:solidFill>
                <a:latin typeface="Arial"/>
                <a:cs typeface="Arial"/>
              </a:rPr>
              <a:t>of</a:t>
            </a:r>
            <a:r>
              <a:rPr sz="2950" i="1" spc="-80" dirty="0">
                <a:solidFill>
                  <a:srgbClr val="FFFFFF"/>
                </a:solidFill>
                <a:latin typeface="Arial"/>
                <a:cs typeface="Arial"/>
              </a:rPr>
              <a:t> </a:t>
            </a:r>
            <a:r>
              <a:rPr sz="2950" i="1" spc="155" dirty="0">
                <a:solidFill>
                  <a:srgbClr val="FFFFFF"/>
                </a:solidFill>
                <a:latin typeface="Arial"/>
                <a:cs typeface="Arial"/>
              </a:rPr>
              <a:t>parking</a:t>
            </a:r>
            <a:r>
              <a:rPr sz="2950" i="1" spc="-85" dirty="0">
                <a:solidFill>
                  <a:srgbClr val="FFFFFF"/>
                </a:solidFill>
                <a:latin typeface="Arial"/>
                <a:cs typeface="Arial"/>
              </a:rPr>
              <a:t> </a:t>
            </a:r>
            <a:r>
              <a:rPr sz="2950" i="1" spc="120" dirty="0">
                <a:solidFill>
                  <a:srgbClr val="FFFFFF"/>
                </a:solidFill>
                <a:latin typeface="Arial"/>
                <a:cs typeface="Arial"/>
              </a:rPr>
              <a:t>spaces</a:t>
            </a:r>
            <a:r>
              <a:rPr sz="2950" i="1" spc="-80" dirty="0">
                <a:solidFill>
                  <a:srgbClr val="FFFFFF"/>
                </a:solidFill>
                <a:latin typeface="Arial"/>
                <a:cs typeface="Arial"/>
              </a:rPr>
              <a:t> </a:t>
            </a:r>
            <a:r>
              <a:rPr sz="2950" i="1" spc="204" dirty="0">
                <a:solidFill>
                  <a:srgbClr val="FFFFFF"/>
                </a:solidFill>
                <a:latin typeface="Arial"/>
                <a:cs typeface="Arial"/>
              </a:rPr>
              <a:t>available</a:t>
            </a:r>
            <a:r>
              <a:rPr sz="2950" i="1" spc="-80" dirty="0">
                <a:solidFill>
                  <a:srgbClr val="FFFFFF"/>
                </a:solidFill>
                <a:latin typeface="Arial"/>
                <a:cs typeface="Arial"/>
              </a:rPr>
              <a:t> </a:t>
            </a:r>
            <a:r>
              <a:rPr sz="2950" i="1" spc="245" dirty="0">
                <a:solidFill>
                  <a:srgbClr val="FFFFFF"/>
                </a:solidFill>
                <a:latin typeface="Arial"/>
                <a:cs typeface="Arial"/>
              </a:rPr>
              <a:t>for</a:t>
            </a:r>
            <a:r>
              <a:rPr sz="2950" i="1" spc="-80" dirty="0">
                <a:solidFill>
                  <a:srgbClr val="FFFFFF"/>
                </a:solidFill>
                <a:latin typeface="Arial"/>
                <a:cs typeface="Arial"/>
              </a:rPr>
              <a:t> </a:t>
            </a:r>
            <a:r>
              <a:rPr sz="2950" i="1" spc="210" dirty="0">
                <a:solidFill>
                  <a:srgbClr val="FFFFFF"/>
                </a:solidFill>
                <a:latin typeface="Arial"/>
                <a:cs typeface="Arial"/>
              </a:rPr>
              <a:t>the</a:t>
            </a:r>
            <a:r>
              <a:rPr sz="2950" i="1" spc="-80" dirty="0">
                <a:solidFill>
                  <a:srgbClr val="FFFFFF"/>
                </a:solidFill>
                <a:latin typeface="Arial"/>
                <a:cs typeface="Arial"/>
              </a:rPr>
              <a:t> </a:t>
            </a:r>
            <a:r>
              <a:rPr sz="2950" i="1" spc="185" dirty="0">
                <a:solidFill>
                  <a:srgbClr val="FFFFFF"/>
                </a:solidFill>
                <a:latin typeface="Arial"/>
                <a:cs typeface="Arial"/>
              </a:rPr>
              <a:t>property.</a:t>
            </a:r>
            <a:endParaRPr sz="2950">
              <a:latin typeface="Arial"/>
              <a:cs typeface="Arial"/>
            </a:endParaRPr>
          </a:p>
          <a:p>
            <a:pPr marL="12700" marR="5080">
              <a:lnSpc>
                <a:spcPct val="135600"/>
              </a:lnSpc>
              <a:tabLst>
                <a:tab pos="3477895" algn="l"/>
                <a:tab pos="4497705" algn="l"/>
                <a:tab pos="6680834" algn="l"/>
                <a:tab pos="8189595" algn="l"/>
                <a:tab pos="8916670" algn="l"/>
                <a:tab pos="9871075" algn="l"/>
                <a:tab pos="11839575" algn="l"/>
              </a:tabLst>
            </a:pPr>
            <a:r>
              <a:rPr sz="2950" spc="-165" dirty="0">
                <a:latin typeface="Arial Black"/>
                <a:cs typeface="Arial Black"/>
              </a:rPr>
              <a:t>prefarea:</a:t>
            </a:r>
            <a:r>
              <a:rPr sz="2950" spc="-270" dirty="0">
                <a:latin typeface="Arial Black"/>
                <a:cs typeface="Arial Black"/>
              </a:rPr>
              <a:t> </a:t>
            </a:r>
            <a:r>
              <a:rPr sz="2950" i="1" spc="155" dirty="0">
                <a:solidFill>
                  <a:srgbClr val="FFFFFF"/>
                </a:solidFill>
                <a:latin typeface="Arial"/>
                <a:cs typeface="Arial"/>
              </a:rPr>
              <a:t>Whether</a:t>
            </a:r>
            <a:r>
              <a:rPr sz="2950" i="1" spc="-80" dirty="0">
                <a:solidFill>
                  <a:srgbClr val="FFFFFF"/>
                </a:solidFill>
                <a:latin typeface="Arial"/>
                <a:cs typeface="Arial"/>
              </a:rPr>
              <a:t> </a:t>
            </a:r>
            <a:r>
              <a:rPr sz="2950" i="1" spc="210" dirty="0">
                <a:solidFill>
                  <a:srgbClr val="FFFFFF"/>
                </a:solidFill>
                <a:latin typeface="Arial"/>
                <a:cs typeface="Arial"/>
              </a:rPr>
              <a:t>the</a:t>
            </a:r>
            <a:r>
              <a:rPr sz="2950" i="1" spc="-75" dirty="0">
                <a:solidFill>
                  <a:srgbClr val="FFFFFF"/>
                </a:solidFill>
                <a:latin typeface="Arial"/>
                <a:cs typeface="Arial"/>
              </a:rPr>
              <a:t> </a:t>
            </a:r>
            <a:r>
              <a:rPr sz="2950" i="1" spc="225" dirty="0">
                <a:solidFill>
                  <a:srgbClr val="FFFFFF"/>
                </a:solidFill>
                <a:latin typeface="Arial"/>
                <a:cs typeface="Arial"/>
              </a:rPr>
              <a:t>property</a:t>
            </a:r>
            <a:r>
              <a:rPr sz="2950" i="1" spc="-80" dirty="0">
                <a:solidFill>
                  <a:srgbClr val="FFFFFF"/>
                </a:solidFill>
                <a:latin typeface="Arial"/>
                <a:cs typeface="Arial"/>
              </a:rPr>
              <a:t> </a:t>
            </a:r>
            <a:r>
              <a:rPr sz="2950" i="1" spc="65" dirty="0">
                <a:solidFill>
                  <a:srgbClr val="FFFFFF"/>
                </a:solidFill>
                <a:latin typeface="Arial"/>
                <a:cs typeface="Arial"/>
              </a:rPr>
              <a:t>is</a:t>
            </a:r>
            <a:r>
              <a:rPr sz="2950" i="1" spc="-75" dirty="0">
                <a:solidFill>
                  <a:srgbClr val="FFFFFF"/>
                </a:solidFill>
                <a:latin typeface="Arial"/>
                <a:cs typeface="Arial"/>
              </a:rPr>
              <a:t> </a:t>
            </a:r>
            <a:r>
              <a:rPr sz="2950" i="1" spc="215" dirty="0">
                <a:solidFill>
                  <a:srgbClr val="FFFFFF"/>
                </a:solidFill>
                <a:latin typeface="Arial"/>
                <a:cs typeface="Arial"/>
              </a:rPr>
              <a:t>located</a:t>
            </a:r>
            <a:r>
              <a:rPr sz="2950" i="1" spc="-80" dirty="0">
                <a:solidFill>
                  <a:srgbClr val="FFFFFF"/>
                </a:solidFill>
                <a:latin typeface="Arial"/>
                <a:cs typeface="Arial"/>
              </a:rPr>
              <a:t> </a:t>
            </a:r>
            <a:r>
              <a:rPr sz="2950" i="1" spc="165" dirty="0">
                <a:solidFill>
                  <a:srgbClr val="FFFFFF"/>
                </a:solidFill>
                <a:latin typeface="Arial"/>
                <a:cs typeface="Arial"/>
              </a:rPr>
              <a:t>in</a:t>
            </a:r>
            <a:r>
              <a:rPr sz="2950" i="1" spc="-75" dirty="0">
                <a:solidFill>
                  <a:srgbClr val="FFFFFF"/>
                </a:solidFill>
                <a:latin typeface="Arial"/>
                <a:cs typeface="Arial"/>
              </a:rPr>
              <a:t> </a:t>
            </a:r>
            <a:r>
              <a:rPr sz="2950" i="1" spc="260" dirty="0">
                <a:solidFill>
                  <a:srgbClr val="FFFFFF"/>
                </a:solidFill>
                <a:latin typeface="Arial"/>
                <a:cs typeface="Arial"/>
              </a:rPr>
              <a:t>a</a:t>
            </a:r>
            <a:r>
              <a:rPr sz="2950" i="1" spc="-80" dirty="0">
                <a:solidFill>
                  <a:srgbClr val="FFFFFF"/>
                </a:solidFill>
                <a:latin typeface="Arial"/>
                <a:cs typeface="Arial"/>
              </a:rPr>
              <a:t> </a:t>
            </a:r>
            <a:r>
              <a:rPr sz="2950" i="1" spc="190" dirty="0">
                <a:solidFill>
                  <a:srgbClr val="FFFFFF"/>
                </a:solidFill>
                <a:latin typeface="Arial"/>
                <a:cs typeface="Arial"/>
              </a:rPr>
              <a:t>preferred</a:t>
            </a:r>
            <a:r>
              <a:rPr sz="2950" i="1" spc="-75" dirty="0">
                <a:solidFill>
                  <a:srgbClr val="FFFFFF"/>
                </a:solidFill>
                <a:latin typeface="Arial"/>
                <a:cs typeface="Arial"/>
              </a:rPr>
              <a:t> </a:t>
            </a:r>
            <a:r>
              <a:rPr sz="2950" i="1" spc="204" dirty="0">
                <a:solidFill>
                  <a:srgbClr val="FFFFFF"/>
                </a:solidFill>
                <a:latin typeface="Arial"/>
                <a:cs typeface="Arial"/>
              </a:rPr>
              <a:t>area</a:t>
            </a:r>
            <a:r>
              <a:rPr sz="2950" i="1" spc="-80" dirty="0">
                <a:solidFill>
                  <a:srgbClr val="FFFFFF"/>
                </a:solidFill>
                <a:latin typeface="Arial"/>
                <a:cs typeface="Arial"/>
              </a:rPr>
              <a:t> </a:t>
            </a:r>
            <a:r>
              <a:rPr sz="2950" i="1" spc="55" dirty="0">
                <a:solidFill>
                  <a:srgbClr val="FFFFFF"/>
                </a:solidFill>
                <a:latin typeface="Arial"/>
                <a:cs typeface="Arial"/>
              </a:rPr>
              <a:t>(yes</a:t>
            </a:r>
            <a:r>
              <a:rPr sz="2950" i="1" spc="-75" dirty="0">
                <a:solidFill>
                  <a:srgbClr val="FFFFFF"/>
                </a:solidFill>
                <a:latin typeface="Arial"/>
                <a:cs typeface="Arial"/>
              </a:rPr>
              <a:t> </a:t>
            </a:r>
            <a:r>
              <a:rPr sz="2950" i="1" spc="215" dirty="0">
                <a:solidFill>
                  <a:srgbClr val="FFFFFF"/>
                </a:solidFill>
                <a:latin typeface="Arial"/>
                <a:cs typeface="Arial"/>
              </a:rPr>
              <a:t>or</a:t>
            </a:r>
            <a:r>
              <a:rPr sz="2950" i="1" spc="-80" dirty="0">
                <a:solidFill>
                  <a:srgbClr val="FFFFFF"/>
                </a:solidFill>
                <a:latin typeface="Arial"/>
                <a:cs typeface="Arial"/>
              </a:rPr>
              <a:t> </a:t>
            </a:r>
            <a:r>
              <a:rPr sz="2950" i="1" spc="55" dirty="0">
                <a:solidFill>
                  <a:srgbClr val="FFFFFF"/>
                </a:solidFill>
                <a:latin typeface="Arial"/>
                <a:cs typeface="Arial"/>
              </a:rPr>
              <a:t>no). </a:t>
            </a:r>
            <a:r>
              <a:rPr sz="2950" spc="-10" dirty="0">
                <a:latin typeface="Arial Black"/>
                <a:cs typeface="Arial Black"/>
              </a:rPr>
              <a:t>furnishingstatus:</a:t>
            </a:r>
            <a:r>
              <a:rPr sz="2950" dirty="0">
                <a:latin typeface="Arial Black"/>
                <a:cs typeface="Arial Black"/>
              </a:rPr>
              <a:t>	</a:t>
            </a:r>
            <a:r>
              <a:rPr sz="2950" i="1" spc="35" dirty="0">
                <a:solidFill>
                  <a:srgbClr val="FFFFFF"/>
                </a:solidFill>
                <a:latin typeface="Arial"/>
                <a:cs typeface="Arial"/>
              </a:rPr>
              <a:t>The</a:t>
            </a:r>
            <a:r>
              <a:rPr sz="2950" i="1" dirty="0">
                <a:solidFill>
                  <a:srgbClr val="FFFFFF"/>
                </a:solidFill>
                <a:latin typeface="Arial"/>
                <a:cs typeface="Arial"/>
              </a:rPr>
              <a:t>	</a:t>
            </a:r>
            <a:r>
              <a:rPr sz="2950" i="1" spc="145" dirty="0">
                <a:solidFill>
                  <a:srgbClr val="FFFFFF"/>
                </a:solidFill>
                <a:latin typeface="Arial"/>
                <a:cs typeface="Arial"/>
              </a:rPr>
              <a:t>furnishing</a:t>
            </a:r>
            <a:r>
              <a:rPr sz="2950" i="1" dirty="0">
                <a:solidFill>
                  <a:srgbClr val="FFFFFF"/>
                </a:solidFill>
                <a:latin typeface="Arial"/>
                <a:cs typeface="Arial"/>
              </a:rPr>
              <a:t>	</a:t>
            </a:r>
            <a:r>
              <a:rPr sz="2950" i="1" spc="185" dirty="0">
                <a:solidFill>
                  <a:srgbClr val="FFFFFF"/>
                </a:solidFill>
                <a:latin typeface="Arial"/>
                <a:cs typeface="Arial"/>
              </a:rPr>
              <a:t>status</a:t>
            </a:r>
            <a:r>
              <a:rPr sz="2950" i="1" dirty="0">
                <a:solidFill>
                  <a:srgbClr val="FFFFFF"/>
                </a:solidFill>
                <a:latin typeface="Arial"/>
                <a:cs typeface="Arial"/>
              </a:rPr>
              <a:t>	</a:t>
            </a:r>
            <a:r>
              <a:rPr sz="2950" i="1" spc="225" dirty="0">
                <a:solidFill>
                  <a:srgbClr val="FFFFFF"/>
                </a:solidFill>
                <a:latin typeface="Arial"/>
                <a:cs typeface="Arial"/>
              </a:rPr>
              <a:t>of</a:t>
            </a:r>
            <a:r>
              <a:rPr sz="2950" i="1" dirty="0">
                <a:solidFill>
                  <a:srgbClr val="FFFFFF"/>
                </a:solidFill>
                <a:latin typeface="Arial"/>
                <a:cs typeface="Arial"/>
              </a:rPr>
              <a:t>	</a:t>
            </a:r>
            <a:r>
              <a:rPr sz="2950" i="1" spc="185" dirty="0">
                <a:solidFill>
                  <a:srgbClr val="FFFFFF"/>
                </a:solidFill>
                <a:latin typeface="Arial"/>
                <a:cs typeface="Arial"/>
              </a:rPr>
              <a:t>the</a:t>
            </a:r>
            <a:r>
              <a:rPr sz="2950" i="1" dirty="0">
                <a:solidFill>
                  <a:srgbClr val="FFFFFF"/>
                </a:solidFill>
                <a:latin typeface="Arial"/>
                <a:cs typeface="Arial"/>
              </a:rPr>
              <a:t>	</a:t>
            </a:r>
            <a:r>
              <a:rPr sz="2950" i="1" spc="215" dirty="0">
                <a:solidFill>
                  <a:srgbClr val="FFFFFF"/>
                </a:solidFill>
                <a:latin typeface="Arial"/>
                <a:cs typeface="Arial"/>
              </a:rPr>
              <a:t>property</a:t>
            </a:r>
            <a:r>
              <a:rPr sz="2950" i="1" dirty="0">
                <a:solidFill>
                  <a:srgbClr val="FFFFFF"/>
                </a:solidFill>
                <a:latin typeface="Arial"/>
                <a:cs typeface="Arial"/>
              </a:rPr>
              <a:t>	</a:t>
            </a:r>
            <a:r>
              <a:rPr sz="2950" i="1" spc="120" dirty="0">
                <a:solidFill>
                  <a:srgbClr val="FFFFFF"/>
                </a:solidFill>
                <a:latin typeface="Arial"/>
                <a:cs typeface="Arial"/>
              </a:rPr>
              <a:t>(furnished, </a:t>
            </a:r>
            <a:r>
              <a:rPr sz="2950" i="1" spc="130" dirty="0">
                <a:solidFill>
                  <a:srgbClr val="FFFFFF"/>
                </a:solidFill>
                <a:latin typeface="Arial"/>
                <a:cs typeface="Arial"/>
              </a:rPr>
              <a:t>unfurnished).</a:t>
            </a:r>
            <a:endParaRPr sz="295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84250" y="3468532"/>
            <a:ext cx="10782299" cy="6562709"/>
          </a:xfrm>
          <a:prstGeom prst="rect">
            <a:avLst/>
          </a:prstGeom>
        </p:spPr>
      </p:pic>
      <p:sp>
        <p:nvSpPr>
          <p:cNvPr id="3" name="object 3"/>
          <p:cNvSpPr txBox="1"/>
          <p:nvPr/>
        </p:nvSpPr>
        <p:spPr>
          <a:xfrm>
            <a:off x="2699068" y="494059"/>
            <a:ext cx="12514580" cy="1092200"/>
          </a:xfrm>
          <a:prstGeom prst="rect">
            <a:avLst/>
          </a:prstGeom>
        </p:spPr>
        <p:txBody>
          <a:bodyPr vert="horz" wrap="square" lIns="0" tIns="12700" rIns="0" bIns="0" rtlCol="0">
            <a:spAutoFit/>
          </a:bodyPr>
          <a:lstStyle/>
          <a:p>
            <a:pPr marL="12700">
              <a:lnSpc>
                <a:spcPct val="100000"/>
              </a:lnSpc>
              <a:spcBef>
                <a:spcPts val="100"/>
              </a:spcBef>
              <a:tabLst>
                <a:tab pos="9290685" algn="l"/>
              </a:tabLst>
            </a:pPr>
            <a:r>
              <a:rPr sz="7000" spc="-705" dirty="0">
                <a:solidFill>
                  <a:srgbClr val="FFFFFF"/>
                </a:solidFill>
                <a:latin typeface="Trebuchet MS"/>
                <a:cs typeface="Trebuchet MS"/>
              </a:rPr>
              <a:t>Average</a:t>
            </a:r>
            <a:r>
              <a:rPr sz="7000" spc="-500" dirty="0">
                <a:solidFill>
                  <a:srgbClr val="FFFFFF"/>
                </a:solidFill>
                <a:latin typeface="Trebuchet MS"/>
                <a:cs typeface="Trebuchet MS"/>
              </a:rPr>
              <a:t> </a:t>
            </a:r>
            <a:r>
              <a:rPr sz="7000" spc="-695" dirty="0">
                <a:solidFill>
                  <a:srgbClr val="FFFFFF"/>
                </a:solidFill>
                <a:latin typeface="Trebuchet MS"/>
                <a:cs typeface="Trebuchet MS"/>
              </a:rPr>
              <a:t>Area</a:t>
            </a:r>
            <a:r>
              <a:rPr sz="7000" spc="-500" dirty="0">
                <a:solidFill>
                  <a:srgbClr val="FFFFFF"/>
                </a:solidFill>
                <a:latin typeface="Trebuchet MS"/>
                <a:cs typeface="Trebuchet MS"/>
              </a:rPr>
              <a:t> </a:t>
            </a:r>
            <a:r>
              <a:rPr sz="7000" spc="-755" dirty="0">
                <a:solidFill>
                  <a:srgbClr val="FFFFFF"/>
                </a:solidFill>
                <a:latin typeface="Trebuchet MS"/>
                <a:cs typeface="Trebuchet MS"/>
              </a:rPr>
              <a:t>by</a:t>
            </a:r>
            <a:r>
              <a:rPr sz="7000" spc="-500" dirty="0">
                <a:solidFill>
                  <a:srgbClr val="FFFFFF"/>
                </a:solidFill>
                <a:latin typeface="Trebuchet MS"/>
                <a:cs typeface="Trebuchet MS"/>
              </a:rPr>
              <a:t> </a:t>
            </a:r>
            <a:r>
              <a:rPr sz="7000" spc="-810" dirty="0">
                <a:solidFill>
                  <a:srgbClr val="FFFFFF"/>
                </a:solidFill>
                <a:latin typeface="Trebuchet MS"/>
                <a:cs typeface="Trebuchet MS"/>
              </a:rPr>
              <a:t>Number</a:t>
            </a:r>
            <a:r>
              <a:rPr sz="7000" spc="-500" dirty="0">
                <a:solidFill>
                  <a:srgbClr val="FFFFFF"/>
                </a:solidFill>
                <a:latin typeface="Trebuchet MS"/>
                <a:cs typeface="Trebuchet MS"/>
              </a:rPr>
              <a:t> </a:t>
            </a:r>
            <a:r>
              <a:rPr sz="7000" spc="-800" dirty="0">
                <a:solidFill>
                  <a:srgbClr val="FFFFFF"/>
                </a:solidFill>
                <a:latin typeface="Trebuchet MS"/>
                <a:cs typeface="Trebuchet MS"/>
              </a:rPr>
              <a:t>Of</a:t>
            </a:r>
            <a:r>
              <a:rPr sz="7000" dirty="0">
                <a:solidFill>
                  <a:srgbClr val="FFFFFF"/>
                </a:solidFill>
                <a:latin typeface="Trebuchet MS"/>
                <a:cs typeface="Trebuchet MS"/>
              </a:rPr>
              <a:t>	</a:t>
            </a:r>
            <a:r>
              <a:rPr sz="7000" spc="-695" dirty="0">
                <a:solidFill>
                  <a:srgbClr val="FFFFFF"/>
                </a:solidFill>
                <a:latin typeface="Trebuchet MS"/>
                <a:cs typeface="Trebuchet MS"/>
              </a:rPr>
              <a:t>Bedrooms</a:t>
            </a:r>
            <a:endParaRPr sz="7000">
              <a:latin typeface="Trebuchet MS"/>
              <a:cs typeface="Trebuchet MS"/>
            </a:endParaRPr>
          </a:p>
        </p:txBody>
      </p:sp>
      <p:sp>
        <p:nvSpPr>
          <p:cNvPr id="4" name="object 4"/>
          <p:cNvSpPr txBox="1"/>
          <p:nvPr/>
        </p:nvSpPr>
        <p:spPr>
          <a:xfrm>
            <a:off x="1610094" y="1790967"/>
            <a:ext cx="14795500" cy="1139825"/>
          </a:xfrm>
          <a:prstGeom prst="rect">
            <a:avLst/>
          </a:prstGeom>
        </p:spPr>
        <p:txBody>
          <a:bodyPr vert="horz" wrap="square" lIns="0" tIns="12065" rIns="0" bIns="0" rtlCol="0">
            <a:spAutoFit/>
          </a:bodyPr>
          <a:lstStyle/>
          <a:p>
            <a:pPr marL="12700" marR="5080">
              <a:lnSpc>
                <a:spcPct val="116100"/>
              </a:lnSpc>
              <a:spcBef>
                <a:spcPts val="95"/>
              </a:spcBef>
            </a:pPr>
            <a:r>
              <a:rPr sz="2100" spc="-70" dirty="0">
                <a:solidFill>
                  <a:srgbClr val="FFFFFF"/>
                </a:solidFill>
                <a:latin typeface="Verdana"/>
                <a:cs typeface="Verdana"/>
              </a:rPr>
              <a:t>Here.</a:t>
            </a:r>
            <a:r>
              <a:rPr sz="2100" spc="-180" dirty="0">
                <a:solidFill>
                  <a:srgbClr val="FFFFFF"/>
                </a:solidFill>
                <a:latin typeface="Verdana"/>
                <a:cs typeface="Verdana"/>
              </a:rPr>
              <a:t> </a:t>
            </a:r>
            <a:r>
              <a:rPr sz="2100" spc="-260" dirty="0">
                <a:solidFill>
                  <a:srgbClr val="FFFFFF"/>
                </a:solidFill>
                <a:latin typeface="Verdana"/>
                <a:cs typeface="Verdana"/>
              </a:rPr>
              <a:t>I</a:t>
            </a:r>
            <a:r>
              <a:rPr sz="2100" spc="-180" dirty="0">
                <a:solidFill>
                  <a:srgbClr val="FFFFFF"/>
                </a:solidFill>
                <a:latin typeface="Verdana"/>
                <a:cs typeface="Verdana"/>
              </a:rPr>
              <a:t> </a:t>
            </a:r>
            <a:r>
              <a:rPr sz="2100" spc="-25" dirty="0">
                <a:solidFill>
                  <a:srgbClr val="FFFFFF"/>
                </a:solidFill>
                <a:latin typeface="Verdana"/>
                <a:cs typeface="Verdana"/>
              </a:rPr>
              <a:t>picked</a:t>
            </a:r>
            <a:r>
              <a:rPr sz="2100" spc="-175" dirty="0">
                <a:solidFill>
                  <a:srgbClr val="FFFFFF"/>
                </a:solidFill>
                <a:latin typeface="Verdana"/>
                <a:cs typeface="Verdana"/>
              </a:rPr>
              <a:t> </a:t>
            </a:r>
            <a:r>
              <a:rPr sz="2100" spc="-20" dirty="0">
                <a:solidFill>
                  <a:srgbClr val="FFFFFF"/>
                </a:solidFill>
                <a:latin typeface="Verdana"/>
                <a:cs typeface="Verdana"/>
              </a:rPr>
              <a:t>the</a:t>
            </a:r>
            <a:r>
              <a:rPr sz="2100" spc="-180" dirty="0">
                <a:solidFill>
                  <a:srgbClr val="FFFFFF"/>
                </a:solidFill>
                <a:latin typeface="Verdana"/>
                <a:cs typeface="Verdana"/>
              </a:rPr>
              <a:t> </a:t>
            </a:r>
            <a:r>
              <a:rPr sz="2100" spc="-30" dirty="0">
                <a:solidFill>
                  <a:srgbClr val="FFFFFF"/>
                </a:solidFill>
                <a:latin typeface="Verdana"/>
                <a:cs typeface="Verdana"/>
              </a:rPr>
              <a:t>horizontal</a:t>
            </a:r>
            <a:r>
              <a:rPr sz="2100" spc="-175" dirty="0">
                <a:solidFill>
                  <a:srgbClr val="FFFFFF"/>
                </a:solidFill>
                <a:latin typeface="Verdana"/>
                <a:cs typeface="Verdana"/>
              </a:rPr>
              <a:t> </a:t>
            </a:r>
            <a:r>
              <a:rPr sz="2100" spc="-35" dirty="0">
                <a:solidFill>
                  <a:srgbClr val="FFFFFF"/>
                </a:solidFill>
                <a:latin typeface="Verdana"/>
                <a:cs typeface="Verdana"/>
              </a:rPr>
              <a:t>bar</a:t>
            </a:r>
            <a:r>
              <a:rPr sz="2100" spc="-180" dirty="0">
                <a:solidFill>
                  <a:srgbClr val="FFFFFF"/>
                </a:solidFill>
                <a:latin typeface="Verdana"/>
                <a:cs typeface="Verdana"/>
              </a:rPr>
              <a:t> </a:t>
            </a:r>
            <a:r>
              <a:rPr sz="2100" dirty="0">
                <a:solidFill>
                  <a:srgbClr val="FFFFFF"/>
                </a:solidFill>
                <a:latin typeface="Verdana"/>
                <a:cs typeface="Verdana"/>
              </a:rPr>
              <a:t>plot</a:t>
            </a:r>
            <a:r>
              <a:rPr sz="2100" spc="-175" dirty="0">
                <a:solidFill>
                  <a:srgbClr val="FFFFFF"/>
                </a:solidFill>
                <a:latin typeface="Verdana"/>
                <a:cs typeface="Verdana"/>
              </a:rPr>
              <a:t> </a:t>
            </a:r>
            <a:r>
              <a:rPr sz="2100" spc="-35" dirty="0">
                <a:solidFill>
                  <a:srgbClr val="FFFFFF"/>
                </a:solidFill>
                <a:latin typeface="Verdana"/>
                <a:cs typeface="Verdana"/>
              </a:rPr>
              <a:t>because</a:t>
            </a:r>
            <a:r>
              <a:rPr sz="2100" spc="-180" dirty="0">
                <a:solidFill>
                  <a:srgbClr val="FFFFFF"/>
                </a:solidFill>
                <a:latin typeface="Verdana"/>
                <a:cs typeface="Verdana"/>
              </a:rPr>
              <a:t> </a:t>
            </a:r>
            <a:r>
              <a:rPr sz="2100" spc="-30" dirty="0">
                <a:solidFill>
                  <a:srgbClr val="FFFFFF"/>
                </a:solidFill>
                <a:latin typeface="Verdana"/>
                <a:cs typeface="Verdana"/>
              </a:rPr>
              <a:t>it's</a:t>
            </a:r>
            <a:r>
              <a:rPr sz="2100" spc="-180" dirty="0">
                <a:solidFill>
                  <a:srgbClr val="FFFFFF"/>
                </a:solidFill>
                <a:latin typeface="Verdana"/>
                <a:cs typeface="Verdana"/>
              </a:rPr>
              <a:t> </a:t>
            </a:r>
            <a:r>
              <a:rPr sz="2100" spc="-95" dirty="0">
                <a:solidFill>
                  <a:srgbClr val="FFFFFF"/>
                </a:solidFill>
                <a:latin typeface="Verdana"/>
                <a:cs typeface="Verdana"/>
              </a:rPr>
              <a:t>a</a:t>
            </a:r>
            <a:r>
              <a:rPr sz="2100" spc="-175" dirty="0">
                <a:solidFill>
                  <a:srgbClr val="FFFFFF"/>
                </a:solidFill>
                <a:latin typeface="Verdana"/>
                <a:cs typeface="Verdana"/>
              </a:rPr>
              <a:t> </a:t>
            </a:r>
            <a:r>
              <a:rPr sz="2100" spc="-25" dirty="0">
                <a:solidFill>
                  <a:srgbClr val="FFFFFF"/>
                </a:solidFill>
                <a:latin typeface="Verdana"/>
                <a:cs typeface="Verdana"/>
              </a:rPr>
              <a:t>suitable</a:t>
            </a:r>
            <a:r>
              <a:rPr sz="2100" spc="-180" dirty="0">
                <a:solidFill>
                  <a:srgbClr val="FFFFFF"/>
                </a:solidFill>
                <a:latin typeface="Verdana"/>
                <a:cs typeface="Verdana"/>
              </a:rPr>
              <a:t> </a:t>
            </a:r>
            <a:r>
              <a:rPr sz="2100" dirty="0">
                <a:solidFill>
                  <a:srgbClr val="FFFFFF"/>
                </a:solidFill>
                <a:latin typeface="Verdana"/>
                <a:cs typeface="Verdana"/>
              </a:rPr>
              <a:t>choice</a:t>
            </a:r>
            <a:r>
              <a:rPr sz="2100" spc="-175" dirty="0">
                <a:solidFill>
                  <a:srgbClr val="FFFFFF"/>
                </a:solidFill>
                <a:latin typeface="Verdana"/>
                <a:cs typeface="Verdana"/>
              </a:rPr>
              <a:t> </a:t>
            </a:r>
            <a:r>
              <a:rPr sz="2100" dirty="0">
                <a:solidFill>
                  <a:srgbClr val="FFFFFF"/>
                </a:solidFill>
                <a:latin typeface="Verdana"/>
                <a:cs typeface="Verdana"/>
              </a:rPr>
              <a:t>for</a:t>
            </a:r>
            <a:r>
              <a:rPr sz="2100" spc="-180" dirty="0">
                <a:solidFill>
                  <a:srgbClr val="FFFFFF"/>
                </a:solidFill>
                <a:latin typeface="Verdana"/>
                <a:cs typeface="Verdana"/>
              </a:rPr>
              <a:t> </a:t>
            </a:r>
            <a:r>
              <a:rPr sz="2100" spc="-45" dirty="0">
                <a:solidFill>
                  <a:srgbClr val="FFFFFF"/>
                </a:solidFill>
                <a:latin typeface="Verdana"/>
                <a:cs typeface="Verdana"/>
              </a:rPr>
              <a:t>comparing</a:t>
            </a:r>
            <a:r>
              <a:rPr sz="2100" spc="-175" dirty="0">
                <a:solidFill>
                  <a:srgbClr val="FFFFFF"/>
                </a:solidFill>
                <a:latin typeface="Verdana"/>
                <a:cs typeface="Verdana"/>
              </a:rPr>
              <a:t> </a:t>
            </a:r>
            <a:r>
              <a:rPr sz="2100" spc="-20" dirty="0">
                <a:solidFill>
                  <a:srgbClr val="FFFFFF"/>
                </a:solidFill>
                <a:latin typeface="Verdana"/>
                <a:cs typeface="Verdana"/>
              </a:rPr>
              <a:t>the</a:t>
            </a:r>
            <a:r>
              <a:rPr sz="2100" spc="-180" dirty="0">
                <a:solidFill>
                  <a:srgbClr val="FFFFFF"/>
                </a:solidFill>
                <a:latin typeface="Verdana"/>
                <a:cs typeface="Verdana"/>
              </a:rPr>
              <a:t> </a:t>
            </a:r>
            <a:r>
              <a:rPr sz="2100" spc="-80" dirty="0">
                <a:solidFill>
                  <a:srgbClr val="FFFFFF"/>
                </a:solidFill>
                <a:latin typeface="Verdana"/>
                <a:cs typeface="Verdana"/>
              </a:rPr>
              <a:t>average</a:t>
            </a:r>
            <a:r>
              <a:rPr sz="2100" spc="-180" dirty="0">
                <a:solidFill>
                  <a:srgbClr val="FFFFFF"/>
                </a:solidFill>
                <a:latin typeface="Verdana"/>
                <a:cs typeface="Verdana"/>
              </a:rPr>
              <a:t> </a:t>
            </a:r>
            <a:r>
              <a:rPr sz="2100" spc="-70" dirty="0">
                <a:solidFill>
                  <a:srgbClr val="FFFFFF"/>
                </a:solidFill>
                <a:latin typeface="Verdana"/>
                <a:cs typeface="Verdana"/>
              </a:rPr>
              <a:t>area</a:t>
            </a:r>
            <a:r>
              <a:rPr sz="2100" spc="-175" dirty="0">
                <a:solidFill>
                  <a:srgbClr val="FFFFFF"/>
                </a:solidFill>
                <a:latin typeface="Verdana"/>
                <a:cs typeface="Verdana"/>
              </a:rPr>
              <a:t> </a:t>
            </a:r>
            <a:r>
              <a:rPr sz="2100" spc="-35" dirty="0">
                <a:solidFill>
                  <a:srgbClr val="FFFFFF"/>
                </a:solidFill>
                <a:latin typeface="Verdana"/>
                <a:cs typeface="Verdana"/>
              </a:rPr>
              <a:t>across</a:t>
            </a:r>
            <a:r>
              <a:rPr sz="2100" spc="-180" dirty="0">
                <a:solidFill>
                  <a:srgbClr val="FFFFFF"/>
                </a:solidFill>
                <a:latin typeface="Verdana"/>
                <a:cs typeface="Verdana"/>
              </a:rPr>
              <a:t> </a:t>
            </a:r>
            <a:r>
              <a:rPr sz="2100" spc="-10" dirty="0">
                <a:solidFill>
                  <a:srgbClr val="FFFFFF"/>
                </a:solidFill>
                <a:latin typeface="Verdana"/>
                <a:cs typeface="Verdana"/>
              </a:rPr>
              <a:t>different </a:t>
            </a:r>
            <a:r>
              <a:rPr sz="2100" spc="-40" dirty="0">
                <a:solidFill>
                  <a:srgbClr val="FFFFFF"/>
                </a:solidFill>
                <a:latin typeface="Verdana"/>
                <a:cs typeface="Verdana"/>
              </a:rPr>
              <a:t>categories</a:t>
            </a:r>
            <a:r>
              <a:rPr sz="2100" spc="-175" dirty="0">
                <a:solidFill>
                  <a:srgbClr val="FFFFFF"/>
                </a:solidFill>
                <a:latin typeface="Verdana"/>
                <a:cs typeface="Verdana"/>
              </a:rPr>
              <a:t> </a:t>
            </a:r>
            <a:r>
              <a:rPr sz="2100" spc="-110" dirty="0">
                <a:solidFill>
                  <a:srgbClr val="FFFFFF"/>
                </a:solidFill>
                <a:latin typeface="Verdana"/>
                <a:cs typeface="Verdana"/>
              </a:rPr>
              <a:t>(in</a:t>
            </a:r>
            <a:r>
              <a:rPr sz="2100" spc="-170" dirty="0">
                <a:solidFill>
                  <a:srgbClr val="FFFFFF"/>
                </a:solidFill>
                <a:latin typeface="Verdana"/>
                <a:cs typeface="Verdana"/>
              </a:rPr>
              <a:t> </a:t>
            </a:r>
            <a:r>
              <a:rPr sz="2100" spc="-25" dirty="0">
                <a:solidFill>
                  <a:srgbClr val="FFFFFF"/>
                </a:solidFill>
                <a:latin typeface="Verdana"/>
                <a:cs typeface="Verdana"/>
              </a:rPr>
              <a:t>this</a:t>
            </a:r>
            <a:r>
              <a:rPr sz="2100" spc="-175" dirty="0">
                <a:solidFill>
                  <a:srgbClr val="FFFFFF"/>
                </a:solidFill>
                <a:latin typeface="Verdana"/>
                <a:cs typeface="Verdana"/>
              </a:rPr>
              <a:t> </a:t>
            </a:r>
            <a:r>
              <a:rPr sz="2100" spc="-75" dirty="0">
                <a:solidFill>
                  <a:srgbClr val="FFFFFF"/>
                </a:solidFill>
                <a:latin typeface="Verdana"/>
                <a:cs typeface="Verdana"/>
              </a:rPr>
              <a:t>case,</a:t>
            </a:r>
            <a:r>
              <a:rPr sz="2100" spc="-170" dirty="0">
                <a:solidFill>
                  <a:srgbClr val="FFFFFF"/>
                </a:solidFill>
                <a:latin typeface="Verdana"/>
                <a:cs typeface="Verdana"/>
              </a:rPr>
              <a:t> </a:t>
            </a:r>
            <a:r>
              <a:rPr sz="2100" spc="-20" dirty="0">
                <a:solidFill>
                  <a:srgbClr val="FFFFFF"/>
                </a:solidFill>
                <a:latin typeface="Verdana"/>
                <a:cs typeface="Verdana"/>
              </a:rPr>
              <a:t>the</a:t>
            </a:r>
            <a:r>
              <a:rPr sz="2100" spc="-170" dirty="0">
                <a:solidFill>
                  <a:srgbClr val="FFFFFF"/>
                </a:solidFill>
                <a:latin typeface="Verdana"/>
                <a:cs typeface="Verdana"/>
              </a:rPr>
              <a:t> </a:t>
            </a:r>
            <a:r>
              <a:rPr sz="2100" spc="-45" dirty="0">
                <a:solidFill>
                  <a:srgbClr val="FFFFFF"/>
                </a:solidFill>
                <a:latin typeface="Verdana"/>
                <a:cs typeface="Verdana"/>
              </a:rPr>
              <a:t>number</a:t>
            </a:r>
            <a:r>
              <a:rPr sz="2100" spc="-175" dirty="0">
                <a:solidFill>
                  <a:srgbClr val="FFFFFF"/>
                </a:solidFill>
                <a:latin typeface="Verdana"/>
                <a:cs typeface="Verdana"/>
              </a:rPr>
              <a:t> </a:t>
            </a:r>
            <a:r>
              <a:rPr sz="2100" dirty="0">
                <a:solidFill>
                  <a:srgbClr val="FFFFFF"/>
                </a:solidFill>
                <a:latin typeface="Verdana"/>
                <a:cs typeface="Verdana"/>
              </a:rPr>
              <a:t>of</a:t>
            </a:r>
            <a:r>
              <a:rPr sz="2100" spc="-170" dirty="0">
                <a:solidFill>
                  <a:srgbClr val="FFFFFF"/>
                </a:solidFill>
                <a:latin typeface="Verdana"/>
                <a:cs typeface="Verdana"/>
              </a:rPr>
              <a:t> </a:t>
            </a:r>
            <a:r>
              <a:rPr sz="2100" spc="-70" dirty="0">
                <a:solidFill>
                  <a:srgbClr val="FFFFFF"/>
                </a:solidFill>
                <a:latin typeface="Verdana"/>
                <a:cs typeface="Verdana"/>
              </a:rPr>
              <a:t>bedrooms).</a:t>
            </a:r>
            <a:r>
              <a:rPr sz="2100" spc="-170" dirty="0">
                <a:solidFill>
                  <a:srgbClr val="FFFFFF"/>
                </a:solidFill>
                <a:latin typeface="Verdana"/>
                <a:cs typeface="Verdana"/>
              </a:rPr>
              <a:t> </a:t>
            </a:r>
            <a:r>
              <a:rPr sz="2100" spc="-25" dirty="0">
                <a:solidFill>
                  <a:srgbClr val="FFFFFF"/>
                </a:solidFill>
                <a:latin typeface="Verdana"/>
                <a:cs typeface="Verdana"/>
              </a:rPr>
              <a:t>Horizontal</a:t>
            </a:r>
            <a:r>
              <a:rPr sz="2100" spc="-175" dirty="0">
                <a:solidFill>
                  <a:srgbClr val="FFFFFF"/>
                </a:solidFill>
                <a:latin typeface="Verdana"/>
                <a:cs typeface="Verdana"/>
              </a:rPr>
              <a:t> </a:t>
            </a:r>
            <a:r>
              <a:rPr sz="2100" spc="-35" dirty="0">
                <a:solidFill>
                  <a:srgbClr val="FFFFFF"/>
                </a:solidFill>
                <a:latin typeface="Verdana"/>
                <a:cs typeface="Verdana"/>
              </a:rPr>
              <a:t>bar</a:t>
            </a:r>
            <a:r>
              <a:rPr sz="2100" spc="-170" dirty="0">
                <a:solidFill>
                  <a:srgbClr val="FFFFFF"/>
                </a:solidFill>
                <a:latin typeface="Verdana"/>
                <a:cs typeface="Verdana"/>
              </a:rPr>
              <a:t> </a:t>
            </a:r>
            <a:r>
              <a:rPr sz="2100" dirty="0">
                <a:solidFill>
                  <a:srgbClr val="FFFFFF"/>
                </a:solidFill>
                <a:latin typeface="Verdana"/>
                <a:cs typeface="Verdana"/>
              </a:rPr>
              <a:t>plots</a:t>
            </a:r>
            <a:r>
              <a:rPr sz="2100" spc="-170" dirty="0">
                <a:solidFill>
                  <a:srgbClr val="FFFFFF"/>
                </a:solidFill>
                <a:latin typeface="Verdana"/>
                <a:cs typeface="Verdana"/>
              </a:rPr>
              <a:t> </a:t>
            </a:r>
            <a:r>
              <a:rPr sz="2100" spc="-60" dirty="0">
                <a:solidFill>
                  <a:srgbClr val="FFFFFF"/>
                </a:solidFill>
                <a:latin typeface="Verdana"/>
                <a:cs typeface="Verdana"/>
              </a:rPr>
              <a:t>are</a:t>
            </a:r>
            <a:r>
              <a:rPr sz="2100" spc="-175" dirty="0">
                <a:solidFill>
                  <a:srgbClr val="FFFFFF"/>
                </a:solidFill>
                <a:latin typeface="Verdana"/>
                <a:cs typeface="Verdana"/>
              </a:rPr>
              <a:t> </a:t>
            </a:r>
            <a:r>
              <a:rPr sz="2100" dirty="0">
                <a:solidFill>
                  <a:srgbClr val="FFFFFF"/>
                </a:solidFill>
                <a:latin typeface="Verdana"/>
                <a:cs typeface="Verdana"/>
              </a:rPr>
              <a:t>effective</a:t>
            </a:r>
            <a:r>
              <a:rPr sz="2100" spc="-170" dirty="0">
                <a:solidFill>
                  <a:srgbClr val="FFFFFF"/>
                </a:solidFill>
                <a:latin typeface="Verdana"/>
                <a:cs typeface="Verdana"/>
              </a:rPr>
              <a:t> </a:t>
            </a:r>
            <a:r>
              <a:rPr sz="2100" dirty="0">
                <a:solidFill>
                  <a:srgbClr val="FFFFFF"/>
                </a:solidFill>
                <a:latin typeface="Verdana"/>
                <a:cs typeface="Verdana"/>
              </a:rPr>
              <a:t>for</a:t>
            </a:r>
            <a:r>
              <a:rPr sz="2100" spc="-170" dirty="0">
                <a:solidFill>
                  <a:srgbClr val="FFFFFF"/>
                </a:solidFill>
                <a:latin typeface="Verdana"/>
                <a:cs typeface="Verdana"/>
              </a:rPr>
              <a:t> </a:t>
            </a:r>
            <a:r>
              <a:rPr sz="2100" spc="-60" dirty="0">
                <a:solidFill>
                  <a:srgbClr val="FFFFFF"/>
                </a:solidFill>
                <a:latin typeface="Verdana"/>
                <a:cs typeface="Verdana"/>
              </a:rPr>
              <a:t>visualizing</a:t>
            </a:r>
            <a:r>
              <a:rPr sz="2100" spc="-175" dirty="0">
                <a:solidFill>
                  <a:srgbClr val="FFFFFF"/>
                </a:solidFill>
                <a:latin typeface="Verdana"/>
                <a:cs typeface="Verdana"/>
              </a:rPr>
              <a:t> </a:t>
            </a:r>
            <a:r>
              <a:rPr sz="2100" spc="-10" dirty="0">
                <a:solidFill>
                  <a:srgbClr val="FFFFFF"/>
                </a:solidFill>
                <a:latin typeface="Verdana"/>
                <a:cs typeface="Verdana"/>
              </a:rPr>
              <a:t>comparisons </a:t>
            </a:r>
            <a:r>
              <a:rPr sz="2100" spc="-30" dirty="0">
                <a:solidFill>
                  <a:srgbClr val="FFFFFF"/>
                </a:solidFill>
                <a:latin typeface="Verdana"/>
                <a:cs typeface="Verdana"/>
              </a:rPr>
              <a:t>between</a:t>
            </a:r>
            <a:r>
              <a:rPr sz="2100" spc="-180" dirty="0">
                <a:solidFill>
                  <a:srgbClr val="FFFFFF"/>
                </a:solidFill>
                <a:latin typeface="Verdana"/>
                <a:cs typeface="Verdana"/>
              </a:rPr>
              <a:t> </a:t>
            </a:r>
            <a:r>
              <a:rPr sz="2100" spc="-55" dirty="0">
                <a:solidFill>
                  <a:srgbClr val="FFFFFF"/>
                </a:solidFill>
                <a:latin typeface="Verdana"/>
                <a:cs typeface="Verdana"/>
              </a:rPr>
              <a:t>categories,</a:t>
            </a:r>
            <a:r>
              <a:rPr sz="2100" spc="-175" dirty="0">
                <a:solidFill>
                  <a:srgbClr val="FFFFFF"/>
                </a:solidFill>
                <a:latin typeface="Verdana"/>
                <a:cs typeface="Verdana"/>
              </a:rPr>
              <a:t> </a:t>
            </a:r>
            <a:r>
              <a:rPr sz="2100" spc="-20" dirty="0">
                <a:solidFill>
                  <a:srgbClr val="FFFFFF"/>
                </a:solidFill>
                <a:latin typeface="Verdana"/>
                <a:cs typeface="Verdana"/>
              </a:rPr>
              <a:t>especially</a:t>
            </a:r>
            <a:r>
              <a:rPr sz="2100" spc="-175" dirty="0">
                <a:solidFill>
                  <a:srgbClr val="FFFFFF"/>
                </a:solidFill>
                <a:latin typeface="Verdana"/>
                <a:cs typeface="Verdana"/>
              </a:rPr>
              <a:t> </a:t>
            </a:r>
            <a:r>
              <a:rPr sz="2100" spc="-50" dirty="0">
                <a:solidFill>
                  <a:srgbClr val="FFFFFF"/>
                </a:solidFill>
                <a:latin typeface="Verdana"/>
                <a:cs typeface="Verdana"/>
              </a:rPr>
              <a:t>when</a:t>
            </a:r>
            <a:r>
              <a:rPr sz="2100" spc="-175" dirty="0">
                <a:solidFill>
                  <a:srgbClr val="FFFFFF"/>
                </a:solidFill>
                <a:latin typeface="Verdana"/>
                <a:cs typeface="Verdana"/>
              </a:rPr>
              <a:t> </a:t>
            </a:r>
            <a:r>
              <a:rPr sz="2100" spc="-30" dirty="0">
                <a:solidFill>
                  <a:srgbClr val="FFFFFF"/>
                </a:solidFill>
                <a:latin typeface="Verdana"/>
                <a:cs typeface="Verdana"/>
              </a:rPr>
              <a:t>there</a:t>
            </a:r>
            <a:r>
              <a:rPr sz="2100" spc="-175" dirty="0">
                <a:solidFill>
                  <a:srgbClr val="FFFFFF"/>
                </a:solidFill>
                <a:latin typeface="Verdana"/>
                <a:cs typeface="Verdana"/>
              </a:rPr>
              <a:t> </a:t>
            </a:r>
            <a:r>
              <a:rPr sz="2100" spc="-60" dirty="0">
                <a:solidFill>
                  <a:srgbClr val="FFFFFF"/>
                </a:solidFill>
                <a:latin typeface="Verdana"/>
                <a:cs typeface="Verdana"/>
              </a:rPr>
              <a:t>are</a:t>
            </a:r>
            <a:r>
              <a:rPr sz="2100" spc="-175" dirty="0">
                <a:solidFill>
                  <a:srgbClr val="FFFFFF"/>
                </a:solidFill>
                <a:latin typeface="Verdana"/>
                <a:cs typeface="Verdana"/>
              </a:rPr>
              <a:t> </a:t>
            </a:r>
            <a:r>
              <a:rPr sz="2100" spc="-45" dirty="0">
                <a:solidFill>
                  <a:srgbClr val="FFFFFF"/>
                </a:solidFill>
                <a:latin typeface="Verdana"/>
                <a:cs typeface="Verdana"/>
              </a:rPr>
              <a:t>several</a:t>
            </a:r>
            <a:r>
              <a:rPr sz="2100" spc="-175" dirty="0">
                <a:solidFill>
                  <a:srgbClr val="FFFFFF"/>
                </a:solidFill>
                <a:latin typeface="Verdana"/>
                <a:cs typeface="Verdana"/>
              </a:rPr>
              <a:t> </a:t>
            </a:r>
            <a:r>
              <a:rPr sz="2100" spc="-40" dirty="0">
                <a:solidFill>
                  <a:srgbClr val="FFFFFF"/>
                </a:solidFill>
                <a:latin typeface="Verdana"/>
                <a:cs typeface="Verdana"/>
              </a:rPr>
              <a:t>categories</a:t>
            </a:r>
            <a:r>
              <a:rPr sz="2100" spc="-175" dirty="0">
                <a:solidFill>
                  <a:srgbClr val="FFFFFF"/>
                </a:solidFill>
                <a:latin typeface="Verdana"/>
                <a:cs typeface="Verdana"/>
              </a:rPr>
              <a:t> </a:t>
            </a:r>
            <a:r>
              <a:rPr sz="2100" dirty="0">
                <a:solidFill>
                  <a:srgbClr val="FFFFFF"/>
                </a:solidFill>
                <a:latin typeface="Verdana"/>
                <a:cs typeface="Verdana"/>
              </a:rPr>
              <a:t>to</a:t>
            </a:r>
            <a:r>
              <a:rPr sz="2100" spc="-175" dirty="0">
                <a:solidFill>
                  <a:srgbClr val="FFFFFF"/>
                </a:solidFill>
                <a:latin typeface="Verdana"/>
                <a:cs typeface="Verdana"/>
              </a:rPr>
              <a:t> </a:t>
            </a:r>
            <a:r>
              <a:rPr sz="2100" spc="-10" dirty="0">
                <a:solidFill>
                  <a:srgbClr val="FFFFFF"/>
                </a:solidFill>
                <a:latin typeface="Verdana"/>
                <a:cs typeface="Verdana"/>
              </a:rPr>
              <a:t>display.</a:t>
            </a:r>
            <a:endParaRPr sz="2100">
              <a:latin typeface="Verdana"/>
              <a:cs typeface="Verdan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365</TotalTime>
  <Words>1917</Words>
  <Application>Microsoft Office PowerPoint</Application>
  <PresentationFormat>Custom</PresentationFormat>
  <Paragraphs>167</Paragraphs>
  <Slides>46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Arial</vt:lpstr>
      <vt:lpstr>Arial Black</vt:lpstr>
      <vt:lpstr>Arial MT</vt:lpstr>
      <vt:lpstr>KaTeX_Main</vt:lpstr>
      <vt:lpstr>KaTeX_Math</vt:lpstr>
      <vt:lpstr>Lucida Sans Unicode</vt:lpstr>
      <vt:lpstr>Montserrat</vt:lpstr>
      <vt:lpstr>Nunito</vt:lpstr>
      <vt:lpstr>Söhne</vt:lpstr>
      <vt:lpstr>Tahoma</vt:lpstr>
      <vt:lpstr>Trebuchet MS</vt:lpstr>
      <vt:lpstr>Verdana</vt:lpstr>
      <vt:lpstr>Office Theme</vt:lpstr>
      <vt:lpstr>AI/ML</vt:lpstr>
      <vt:lpstr>PowerPoint Presentation</vt:lpstr>
      <vt:lpstr>PowerPoint Presentation</vt:lpstr>
      <vt:lpstr>Team Members</vt:lpstr>
      <vt:lpstr>PROBLEM STATEMENT</vt:lpstr>
      <vt:lpstr>Tools Used</vt:lpstr>
      <vt:lpstr>DATA SUMMARY</vt:lpstr>
      <vt:lpstr>FEATURES DESCRIPTION</vt:lpstr>
      <vt:lpstr>PowerPoint Presentation</vt:lpstr>
      <vt:lpstr>Distribution Of Prices</vt:lpstr>
      <vt:lpstr>Correlation Between Area and Price</vt:lpstr>
      <vt:lpstr>Box Plot of Prices Based on Bedrooms A box plot is a good choice for this scenario because it effectively visualizes the distribution of prices for each bedroom category. It displays the following key information:</vt:lpstr>
      <vt:lpstr>Count of Houses with Air Conditioning</vt:lpstr>
      <vt:lpstr>Distribution of Furnishing status</vt:lpstr>
      <vt:lpstr>Count of Houses by Air Conditioning, Parking and Furnishing Status</vt:lpstr>
      <vt:lpstr>KDE Plot of Price</vt:lpstr>
      <vt:lpstr>PowerPoint Presentation</vt:lpstr>
      <vt:lpstr>Price Distribution</vt:lpstr>
      <vt:lpstr>Average Price by Number of Bedrooms</vt:lpstr>
      <vt:lpstr>Violion Plot of Price by Furnishing Status A violin plot is suitable here because it displays the distribution of price for each furnishing status (furnished, semi-furnished, unfurnished) while also showing the spread of data points through the violin shape.</vt:lpstr>
      <vt:lpstr>Correlation Matrix Heatmaps</vt:lpstr>
      <vt:lpstr>Pair Plot  Pair plots visualize relationships between multiple numerical variables in an organized grid of scatter plots. They allow for simultaneous comparison of pairs and visual assessment of correlations. It's particularly helpful for exploring potential patterns and identifying interesting relationships that might not be apparent in a correlation matrix.</vt:lpstr>
      <vt:lpstr>Feature Engineering and Data Preprocessing</vt:lpstr>
      <vt:lpstr>1. Handling missing values</vt:lpstr>
      <vt:lpstr>2. Handling outliers</vt:lpstr>
      <vt:lpstr>                Cont.</vt:lpstr>
      <vt:lpstr>3. Categorical Encoding</vt:lpstr>
      <vt:lpstr>                Cont.</vt:lpstr>
      <vt:lpstr>4. Feature Manupulation and Selection</vt:lpstr>
      <vt:lpstr>a) Feature manipulation and new features </vt:lpstr>
      <vt:lpstr>b) Feature Selection</vt:lpstr>
      <vt:lpstr>c) Data Transformation</vt:lpstr>
      <vt:lpstr>        d) Scaling</vt:lpstr>
      <vt:lpstr>e) Data Splitting </vt:lpstr>
      <vt:lpstr>           ML models </vt:lpstr>
      <vt:lpstr>1. Linear Regression</vt:lpstr>
      <vt:lpstr>…</vt:lpstr>
      <vt:lpstr>Performace metrices of Linear regression</vt:lpstr>
      <vt:lpstr>          Code snippets</vt:lpstr>
      <vt:lpstr>2. Decision Tree</vt:lpstr>
      <vt:lpstr>             Code snippet</vt:lpstr>
      <vt:lpstr>3. Support Vector Machine</vt:lpstr>
      <vt:lpstr>            Code snippet</vt:lpstr>
      <vt:lpstr>Challenges</vt:lpstr>
      <vt:lpstr>Conclusion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AI/ML</dc:title>
  <dc:creator>Swayam Sharma</dc:creator>
  <cp:keywords>DAF-MgvGIec,BAE5bFMDCSc</cp:keywords>
  <cp:lastModifiedBy>Microsoft account</cp:lastModifiedBy>
  <cp:revision>19</cp:revision>
  <dcterms:created xsi:type="dcterms:W3CDTF">2024-05-14T06:22:46Z</dcterms:created>
  <dcterms:modified xsi:type="dcterms:W3CDTF">2024-05-14T14:54:24Z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2024-03-04T00:00:00Z</vt:filetime>
  </property>
  <property fmtid="{D5CDD505-2E9C-101B-9397-08002B2CF9AE}" pid="3" name="Creator">
    <vt:lpwstr>Canva</vt:lpwstr>
  </property>
  <property fmtid="{D5CDD505-2E9C-101B-9397-08002B2CF9AE}" pid="4" name="LastSaved">
    <vt:filetime>2024-05-14T00:00:00Z</vt:filetime>
  </property>
  <property fmtid="{D5CDD505-2E9C-101B-9397-08002B2CF9AE}" pid="5" name="Producer">
    <vt:lpwstr>iLovePDF</vt:lpwstr>
  </property>
</Properties>
</file>